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Lst>
  <p:notesMasterIdLst>
    <p:notesMasterId r:id="rId46"/>
  </p:notesMasterIdLst>
  <p:sldIdLst>
    <p:sldId id="256" r:id="rId7"/>
    <p:sldId id="285" r:id="rId8"/>
    <p:sldId id="287" r:id="rId9"/>
    <p:sldId id="257" r:id="rId10"/>
    <p:sldId id="258" r:id="rId11"/>
    <p:sldId id="259" r:id="rId12"/>
    <p:sldId id="260" r:id="rId13"/>
    <p:sldId id="261" r:id="rId14"/>
    <p:sldId id="7635" r:id="rId15"/>
    <p:sldId id="263" r:id="rId16"/>
    <p:sldId id="265" r:id="rId17"/>
    <p:sldId id="266" r:id="rId18"/>
    <p:sldId id="267" r:id="rId19"/>
    <p:sldId id="268" r:id="rId20"/>
    <p:sldId id="269" r:id="rId21"/>
    <p:sldId id="270" r:id="rId22"/>
    <p:sldId id="271" r:id="rId23"/>
    <p:sldId id="272" r:id="rId24"/>
    <p:sldId id="289" r:id="rId25"/>
    <p:sldId id="932" r:id="rId26"/>
    <p:sldId id="333" r:id="rId27"/>
    <p:sldId id="949" r:id="rId28"/>
    <p:sldId id="952" r:id="rId29"/>
    <p:sldId id="7611" r:id="rId30"/>
    <p:sldId id="7631" r:id="rId31"/>
    <p:sldId id="7632" r:id="rId32"/>
    <p:sldId id="7633" r:id="rId33"/>
    <p:sldId id="288" r:id="rId34"/>
    <p:sldId id="273" r:id="rId35"/>
    <p:sldId id="274" r:id="rId36"/>
    <p:sldId id="275" r:id="rId37"/>
    <p:sldId id="276" r:id="rId38"/>
    <p:sldId id="277" r:id="rId39"/>
    <p:sldId id="278" r:id="rId40"/>
    <p:sldId id="279" r:id="rId41"/>
    <p:sldId id="280" r:id="rId42"/>
    <p:sldId id="281" r:id="rId43"/>
    <p:sldId id="282" r:id="rId44"/>
    <p:sldId id="283" r:id="rId45"/>
  </p:sldIdLst>
  <p:sldSz cx="18288000" cy="10287000"/>
  <p:notesSz cx="6858000" cy="9144000"/>
  <p:embeddedFontLst>
    <p:embeddedFont>
      <p:font typeface="Avenir Next LT Pro" panose="020B0504020202020204" pitchFamily="34" charset="0"/>
      <p:regular r:id="rId47"/>
      <p:bold r:id="rId48"/>
      <p:italic r:id="rId49"/>
      <p:boldItalic r:id="rId50"/>
    </p:embeddedFont>
    <p:embeddedFont>
      <p:font typeface="Berlin Sans FB" panose="020E0602020502020306" pitchFamily="34" charset="0"/>
      <p:regular r:id="rId51"/>
      <p:bold r:id="rId52"/>
    </p:embeddedFont>
    <p:embeddedFont>
      <p:font typeface="Calibri (MS)" panose="020B0604020202020204" charset="0"/>
      <p:regular r:id="rId53"/>
    </p:embeddedFont>
    <p:embeddedFont>
      <p:font typeface="Calibri (MS) Bold" panose="020B0604020202020204" charset="0"/>
      <p:regular r:id="rId54"/>
    </p:embeddedFont>
    <p:embeddedFont>
      <p:font typeface="Calibri (MS) Italics" panose="020B0604020202020204" charset="0"/>
      <p:regular r:id="rId55"/>
    </p:embeddedFont>
    <p:embeddedFont>
      <p:font typeface="Canva Sans" panose="020B0604020202020204" charset="0"/>
      <p:regular r:id="rId56"/>
    </p:embeddedFont>
    <p:embeddedFont>
      <p:font typeface="Franklin Gothic Book" panose="020B0503020102020204" pitchFamily="34" charset="0"/>
      <p:regular r:id="rId57"/>
      <p:italic r:id="rId58"/>
    </p:embeddedFont>
    <p:embeddedFont>
      <p:font typeface="Merriweather" panose="00000500000000000000" pitchFamily="2"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Segoe UI Semibold" panose="020B0702040204020203" pitchFamily="34" charset="0"/>
      <p:bold r:id="rId67"/>
      <p:boldItalic r:id="rId68"/>
    </p:embeddedFont>
    <p:embeddedFont>
      <p:font typeface="Segoe UI Semilight" panose="020B0402040204020203" pitchFamily="34"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84F542-17D6-B824-6326-4769DB9D63BA}" name="Santrice Martin" initials="SM" userId="S::SantriceMartin@ilchf.org::b0a9bf7a-a9f5-44ac-acb9-ec4b6e6375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9B2E"/>
    <a:srgbClr val="43B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62BFF-3AB0-4457-B8F9-C7C0976E75DE}" v="30" dt="2025-05-22T14:26:42.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74" d="100"/>
          <a:sy n="74" d="100"/>
        </p:scale>
        <p:origin x="534" y="54"/>
      </p:cViewPr>
      <p:guideLst>
        <p:guide orient="horz" pos="2160"/>
        <p:guide pos="2880"/>
      </p:guideLst>
    </p:cSldViewPr>
  </p:slideViewPr>
  <p:notesTextViewPr>
    <p:cViewPr>
      <p:scale>
        <a:sx n="1" d="1"/>
        <a:sy n="1" d="1"/>
      </p:scale>
      <p:origin x="0" y="-294"/>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4.fntdata"/><Relationship Id="rId55" Type="http://schemas.openxmlformats.org/officeDocument/2006/relationships/font" Target="fonts/font9.fntdata"/><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Wilder" userId="99d0444a-f803-4298-8074-6568869cb1c3" providerId="ADAL" clId="{8A18F9BC-6E17-4C0E-8443-CE1E2F49690F}"/>
    <pc:docChg chg="modSld">
      <pc:chgData name="Zachary Wilder" userId="99d0444a-f803-4298-8074-6568869cb1c3" providerId="ADAL" clId="{8A18F9BC-6E17-4C0E-8443-CE1E2F49690F}" dt="2025-05-14T15:55:49.920" v="0" actId="207"/>
      <pc:docMkLst>
        <pc:docMk/>
      </pc:docMkLst>
      <pc:sldChg chg="modSp mod">
        <pc:chgData name="Zachary Wilder" userId="99d0444a-f803-4298-8074-6568869cb1c3" providerId="ADAL" clId="{8A18F9BC-6E17-4C0E-8443-CE1E2F49690F}" dt="2025-05-14T15:55:49.920" v="0" actId="207"/>
        <pc:sldMkLst>
          <pc:docMk/>
          <pc:sldMk cId="0" sldId="265"/>
        </pc:sldMkLst>
        <pc:spChg chg="mod">
          <ac:chgData name="Zachary Wilder" userId="99d0444a-f803-4298-8074-6568869cb1c3" providerId="ADAL" clId="{8A18F9BC-6E17-4C0E-8443-CE1E2F49690F}" dt="2025-05-14T15:55:49.920" v="0" actId="207"/>
          <ac:spMkLst>
            <pc:docMk/>
            <pc:sldMk cId="0" sldId="265"/>
            <ac:spMk id="4" creationId="{00000000-0000-0000-0000-000000000000}"/>
          </ac:spMkLst>
        </pc:spChg>
      </pc:sldChg>
    </pc:docChg>
  </pc:docChgLst>
  <pc:docChgLst>
    <pc:chgData name="Santrice Martin" userId="b0a9bf7a-a9f5-44ac-acb9-ec4b6e6375a9" providerId="ADAL" clId="{0D2A3276-49C2-40E4-BF44-DCDFA6E6DDE9}"/>
    <pc:docChg chg="modSld">
      <pc:chgData name="Santrice Martin" userId="b0a9bf7a-a9f5-44ac-acb9-ec4b6e6375a9" providerId="ADAL" clId="{0D2A3276-49C2-40E4-BF44-DCDFA6E6DDE9}" dt="2025-05-16T17:15:38.936" v="13" actId="1076"/>
      <pc:docMkLst>
        <pc:docMk/>
      </pc:docMkLst>
      <pc:sldChg chg="modSp mod">
        <pc:chgData name="Santrice Martin" userId="b0a9bf7a-a9f5-44ac-acb9-ec4b6e6375a9" providerId="ADAL" clId="{0D2A3276-49C2-40E4-BF44-DCDFA6E6DDE9}" dt="2025-05-16T17:03:51.923" v="1" actId="20577"/>
        <pc:sldMkLst>
          <pc:docMk/>
          <pc:sldMk cId="0" sldId="256"/>
        </pc:sldMkLst>
        <pc:spChg chg="mod">
          <ac:chgData name="Santrice Martin" userId="b0a9bf7a-a9f5-44ac-acb9-ec4b6e6375a9" providerId="ADAL" clId="{0D2A3276-49C2-40E4-BF44-DCDFA6E6DDE9}" dt="2025-05-16T17:03:51.923" v="1" actId="20577"/>
          <ac:spMkLst>
            <pc:docMk/>
            <pc:sldMk cId="0" sldId="256"/>
            <ac:spMk id="4" creationId="{00000000-0000-0000-0000-000000000000}"/>
          </ac:spMkLst>
        </pc:spChg>
      </pc:sldChg>
      <pc:sldChg chg="modSp mod">
        <pc:chgData name="Santrice Martin" userId="b0a9bf7a-a9f5-44ac-acb9-ec4b6e6375a9" providerId="ADAL" clId="{0D2A3276-49C2-40E4-BF44-DCDFA6E6DDE9}" dt="2025-05-16T17:06:00.304" v="2" actId="1076"/>
        <pc:sldMkLst>
          <pc:docMk/>
          <pc:sldMk cId="0" sldId="263"/>
        </pc:sldMkLst>
        <pc:spChg chg="mod">
          <ac:chgData name="Santrice Martin" userId="b0a9bf7a-a9f5-44ac-acb9-ec4b6e6375a9" providerId="ADAL" clId="{0D2A3276-49C2-40E4-BF44-DCDFA6E6DDE9}" dt="2025-05-16T17:06:00.304" v="2" actId="1076"/>
          <ac:spMkLst>
            <pc:docMk/>
            <pc:sldMk cId="0" sldId="263"/>
            <ac:spMk id="5" creationId="{00000000-0000-0000-0000-000000000000}"/>
          </ac:spMkLst>
        </pc:spChg>
      </pc:sldChg>
      <pc:sldChg chg="modSp mod">
        <pc:chgData name="Santrice Martin" userId="b0a9bf7a-a9f5-44ac-acb9-ec4b6e6375a9" providerId="ADAL" clId="{0D2A3276-49C2-40E4-BF44-DCDFA6E6DDE9}" dt="2025-05-16T17:15:38.936" v="13" actId="1076"/>
        <pc:sldMkLst>
          <pc:docMk/>
          <pc:sldMk cId="0" sldId="265"/>
        </pc:sldMkLst>
        <pc:spChg chg="mod modCrop">
          <ac:chgData name="Santrice Martin" userId="b0a9bf7a-a9f5-44ac-acb9-ec4b6e6375a9" providerId="ADAL" clId="{0D2A3276-49C2-40E4-BF44-DCDFA6E6DDE9}" dt="2025-05-16T17:15:38.936" v="13" actId="1076"/>
          <ac:spMkLst>
            <pc:docMk/>
            <pc:sldMk cId="0" sldId="265"/>
            <ac:spMk id="5" creationId="{00000000-0000-0000-0000-000000000000}"/>
          </ac:spMkLst>
        </pc:spChg>
      </pc:sldChg>
      <pc:sldChg chg="modSp mod">
        <pc:chgData name="Santrice Martin" userId="b0a9bf7a-a9f5-44ac-acb9-ec4b6e6375a9" providerId="ADAL" clId="{0D2A3276-49C2-40E4-BF44-DCDFA6E6DDE9}" dt="2025-05-16T17:07:57.251" v="6" actId="20577"/>
        <pc:sldMkLst>
          <pc:docMk/>
          <pc:sldMk cId="0" sldId="269"/>
        </pc:sldMkLst>
        <pc:spChg chg="mod">
          <ac:chgData name="Santrice Martin" userId="b0a9bf7a-a9f5-44ac-acb9-ec4b6e6375a9" providerId="ADAL" clId="{0D2A3276-49C2-40E4-BF44-DCDFA6E6DDE9}" dt="2025-05-16T17:07:57.251" v="6" actId="20577"/>
          <ac:spMkLst>
            <pc:docMk/>
            <pc:sldMk cId="0" sldId="269"/>
            <ac:spMk id="3" creationId="{00000000-0000-0000-0000-000000000000}"/>
          </ac:spMkLst>
        </pc:spChg>
      </pc:sldChg>
    </pc:docChg>
  </pc:docChgLst>
  <pc:docChgLst>
    <pc:chgData name="Margaret Litwin" userId="42250c11-be5f-47e8-bb55-b07ec349a309" providerId="ADAL" clId="{0252447A-AF00-463A-831D-60AB2379594F}"/>
    <pc:docChg chg="modSld">
      <pc:chgData name="Margaret Litwin" userId="42250c11-be5f-47e8-bb55-b07ec349a309" providerId="ADAL" clId="{0252447A-AF00-463A-831D-60AB2379594F}" dt="2025-05-14T16:55:49.237" v="46" actId="20577"/>
      <pc:docMkLst>
        <pc:docMk/>
      </pc:docMkLst>
      <pc:sldChg chg="modSp mod">
        <pc:chgData name="Margaret Litwin" userId="42250c11-be5f-47e8-bb55-b07ec349a309" providerId="ADAL" clId="{0252447A-AF00-463A-831D-60AB2379594F}" dt="2025-05-14T16:50:51.343" v="0" actId="20577"/>
        <pc:sldMkLst>
          <pc:docMk/>
          <pc:sldMk cId="0" sldId="261"/>
        </pc:sldMkLst>
        <pc:spChg chg="mod">
          <ac:chgData name="Margaret Litwin" userId="42250c11-be5f-47e8-bb55-b07ec349a309" providerId="ADAL" clId="{0252447A-AF00-463A-831D-60AB2379594F}" dt="2025-05-14T16:50:51.343" v="0" actId="20577"/>
          <ac:spMkLst>
            <pc:docMk/>
            <pc:sldMk cId="0" sldId="261"/>
            <ac:spMk id="21" creationId="{00000000-0000-0000-0000-000000000000}"/>
          </ac:spMkLst>
        </pc:spChg>
      </pc:sldChg>
      <pc:sldChg chg="modSp mod">
        <pc:chgData name="Margaret Litwin" userId="42250c11-be5f-47e8-bb55-b07ec349a309" providerId="ADAL" clId="{0252447A-AF00-463A-831D-60AB2379594F}" dt="2025-05-14T16:54:03.484" v="9" actId="20577"/>
        <pc:sldMkLst>
          <pc:docMk/>
          <pc:sldMk cId="0" sldId="274"/>
        </pc:sldMkLst>
        <pc:spChg chg="mod">
          <ac:chgData name="Margaret Litwin" userId="42250c11-be5f-47e8-bb55-b07ec349a309" providerId="ADAL" clId="{0252447A-AF00-463A-831D-60AB2379594F}" dt="2025-05-14T16:54:03.484" v="9" actId="20577"/>
          <ac:spMkLst>
            <pc:docMk/>
            <pc:sldMk cId="0" sldId="274"/>
            <ac:spMk id="5" creationId="{00000000-0000-0000-0000-000000000000}"/>
          </ac:spMkLst>
        </pc:spChg>
      </pc:sldChg>
      <pc:sldChg chg="modSp mod">
        <pc:chgData name="Margaret Litwin" userId="42250c11-be5f-47e8-bb55-b07ec349a309" providerId="ADAL" clId="{0252447A-AF00-463A-831D-60AB2379594F}" dt="2025-05-14T16:54:31.887" v="35" actId="1037"/>
        <pc:sldMkLst>
          <pc:docMk/>
          <pc:sldMk cId="0" sldId="275"/>
        </pc:sldMkLst>
        <pc:spChg chg="mod">
          <ac:chgData name="Margaret Litwin" userId="42250c11-be5f-47e8-bb55-b07ec349a309" providerId="ADAL" clId="{0252447A-AF00-463A-831D-60AB2379594F}" dt="2025-05-14T16:54:25.940" v="29" actId="1038"/>
          <ac:spMkLst>
            <pc:docMk/>
            <pc:sldMk cId="0" sldId="275"/>
            <ac:spMk id="3" creationId="{00000000-0000-0000-0000-000000000000}"/>
          </ac:spMkLst>
        </pc:spChg>
        <pc:spChg chg="mod">
          <ac:chgData name="Margaret Litwin" userId="42250c11-be5f-47e8-bb55-b07ec349a309" providerId="ADAL" clId="{0252447A-AF00-463A-831D-60AB2379594F}" dt="2025-05-14T16:54:31.887" v="35" actId="1037"/>
          <ac:spMkLst>
            <pc:docMk/>
            <pc:sldMk cId="0" sldId="275"/>
            <ac:spMk id="4" creationId="{00000000-0000-0000-0000-000000000000}"/>
          </ac:spMkLst>
        </pc:spChg>
        <pc:spChg chg="mod">
          <ac:chgData name="Margaret Litwin" userId="42250c11-be5f-47e8-bb55-b07ec349a309" providerId="ADAL" clId="{0252447A-AF00-463A-831D-60AB2379594F}" dt="2025-05-14T16:54:20.399" v="25" actId="1037"/>
          <ac:spMkLst>
            <pc:docMk/>
            <pc:sldMk cId="0" sldId="275"/>
            <ac:spMk id="8" creationId="{00000000-0000-0000-0000-000000000000}"/>
          </ac:spMkLst>
        </pc:spChg>
        <pc:spChg chg="mod">
          <ac:chgData name="Margaret Litwin" userId="42250c11-be5f-47e8-bb55-b07ec349a309" providerId="ADAL" clId="{0252447A-AF00-463A-831D-60AB2379594F}" dt="2025-05-14T16:54:20.399" v="25" actId="1037"/>
          <ac:spMkLst>
            <pc:docMk/>
            <pc:sldMk cId="0" sldId="275"/>
            <ac:spMk id="9" creationId="{00000000-0000-0000-0000-000000000000}"/>
          </ac:spMkLst>
        </pc:spChg>
      </pc:sldChg>
      <pc:sldChg chg="modSp mod">
        <pc:chgData name="Margaret Litwin" userId="42250c11-be5f-47e8-bb55-b07ec349a309" providerId="ADAL" clId="{0252447A-AF00-463A-831D-60AB2379594F}" dt="2025-05-14T16:55:25.322" v="36" actId="20577"/>
        <pc:sldMkLst>
          <pc:docMk/>
          <pc:sldMk cId="0" sldId="281"/>
        </pc:sldMkLst>
        <pc:spChg chg="mod">
          <ac:chgData name="Margaret Litwin" userId="42250c11-be5f-47e8-bb55-b07ec349a309" providerId="ADAL" clId="{0252447A-AF00-463A-831D-60AB2379594F}" dt="2025-05-14T16:55:25.322" v="36" actId="20577"/>
          <ac:spMkLst>
            <pc:docMk/>
            <pc:sldMk cId="0" sldId="281"/>
            <ac:spMk id="7" creationId="{00000000-0000-0000-0000-000000000000}"/>
          </ac:spMkLst>
        </pc:spChg>
      </pc:sldChg>
      <pc:sldChg chg="modSp mod">
        <pc:chgData name="Margaret Litwin" userId="42250c11-be5f-47e8-bb55-b07ec349a309" providerId="ADAL" clId="{0252447A-AF00-463A-831D-60AB2379594F}" dt="2025-05-14T16:55:49.237" v="46" actId="20577"/>
        <pc:sldMkLst>
          <pc:docMk/>
          <pc:sldMk cId="0" sldId="282"/>
        </pc:sldMkLst>
        <pc:spChg chg="mod">
          <ac:chgData name="Margaret Litwin" userId="42250c11-be5f-47e8-bb55-b07ec349a309" providerId="ADAL" clId="{0252447A-AF00-463A-831D-60AB2379594F}" dt="2025-05-14T16:55:49.237" v="46" actId="20577"/>
          <ac:spMkLst>
            <pc:docMk/>
            <pc:sldMk cId="0" sldId="282"/>
            <ac:spMk id="4" creationId="{00000000-0000-0000-0000-000000000000}"/>
          </ac:spMkLst>
        </pc:spChg>
      </pc:sldChg>
    </pc:docChg>
  </pc:docChgLst>
  <pc:docChgLst>
    <pc:chgData name="Zachary Wilder" userId="99d0444a-f803-4298-8074-6568869cb1c3" providerId="ADAL" clId="{F5762BFF-3AB0-4457-B8F9-C7C0976E75DE}"/>
    <pc:docChg chg="undo redo custSel addSld delSld modSld sldOrd">
      <pc:chgData name="Zachary Wilder" userId="99d0444a-f803-4298-8074-6568869cb1c3" providerId="ADAL" clId="{F5762BFF-3AB0-4457-B8F9-C7C0976E75DE}" dt="2025-05-22T14:46:29.020" v="2881" actId="1076"/>
      <pc:docMkLst>
        <pc:docMk/>
      </pc:docMkLst>
      <pc:sldChg chg="modSp mod modNotesTx">
        <pc:chgData name="Zachary Wilder" userId="99d0444a-f803-4298-8074-6568869cb1c3" providerId="ADAL" clId="{F5762BFF-3AB0-4457-B8F9-C7C0976E75DE}" dt="2025-05-22T14:46:29.020" v="2881" actId="1076"/>
        <pc:sldMkLst>
          <pc:docMk/>
          <pc:sldMk cId="0" sldId="256"/>
        </pc:sldMkLst>
        <pc:spChg chg="mod">
          <ac:chgData name="Zachary Wilder" userId="99d0444a-f803-4298-8074-6568869cb1c3" providerId="ADAL" clId="{F5762BFF-3AB0-4457-B8F9-C7C0976E75DE}" dt="2025-05-22T14:46:29.020" v="2881" actId="1076"/>
          <ac:spMkLst>
            <pc:docMk/>
            <pc:sldMk cId="0" sldId="256"/>
            <ac:spMk id="6" creationId="{00000000-0000-0000-0000-000000000000}"/>
          </ac:spMkLst>
        </pc:spChg>
      </pc:sldChg>
      <pc:sldChg chg="mod ord modShow modNotesTx">
        <pc:chgData name="Zachary Wilder" userId="99d0444a-f803-4298-8074-6568869cb1c3" providerId="ADAL" clId="{F5762BFF-3AB0-4457-B8F9-C7C0976E75DE}" dt="2025-05-22T14:24:36.261" v="1770" actId="729"/>
        <pc:sldMkLst>
          <pc:docMk/>
          <pc:sldMk cId="0" sldId="257"/>
        </pc:sldMkLst>
      </pc:sldChg>
      <pc:sldChg chg="modNotesTx">
        <pc:chgData name="Zachary Wilder" userId="99d0444a-f803-4298-8074-6568869cb1c3" providerId="ADAL" clId="{F5762BFF-3AB0-4457-B8F9-C7C0976E75DE}" dt="2025-05-20T13:54:27.825" v="807" actId="6549"/>
        <pc:sldMkLst>
          <pc:docMk/>
          <pc:sldMk cId="0" sldId="258"/>
        </pc:sldMkLst>
      </pc:sldChg>
      <pc:sldChg chg="modNotesTx">
        <pc:chgData name="Zachary Wilder" userId="99d0444a-f803-4298-8074-6568869cb1c3" providerId="ADAL" clId="{F5762BFF-3AB0-4457-B8F9-C7C0976E75DE}" dt="2025-05-20T13:54:43.183" v="816" actId="6549"/>
        <pc:sldMkLst>
          <pc:docMk/>
          <pc:sldMk cId="0" sldId="259"/>
        </pc:sldMkLst>
      </pc:sldChg>
      <pc:sldChg chg="modNotesTx">
        <pc:chgData name="Zachary Wilder" userId="99d0444a-f803-4298-8074-6568869cb1c3" providerId="ADAL" clId="{F5762BFF-3AB0-4457-B8F9-C7C0976E75DE}" dt="2025-05-20T13:54:57.865" v="821" actId="20577"/>
        <pc:sldMkLst>
          <pc:docMk/>
          <pc:sldMk cId="0" sldId="260"/>
        </pc:sldMkLst>
      </pc:sldChg>
      <pc:sldChg chg="modNotesTx">
        <pc:chgData name="Zachary Wilder" userId="99d0444a-f803-4298-8074-6568869cb1c3" providerId="ADAL" clId="{F5762BFF-3AB0-4457-B8F9-C7C0976E75DE}" dt="2025-05-20T13:55:20.873" v="826" actId="6549"/>
        <pc:sldMkLst>
          <pc:docMk/>
          <pc:sldMk cId="0" sldId="261"/>
        </pc:sldMkLst>
      </pc:sldChg>
      <pc:sldChg chg="add del mod modShow">
        <pc:chgData name="Zachary Wilder" userId="99d0444a-f803-4298-8074-6568869cb1c3" providerId="ADAL" clId="{F5762BFF-3AB0-4457-B8F9-C7C0976E75DE}" dt="2025-05-20T13:55:58.742" v="838" actId="47"/>
        <pc:sldMkLst>
          <pc:docMk/>
          <pc:sldMk cId="0" sldId="262"/>
        </pc:sldMkLst>
      </pc:sldChg>
      <pc:sldChg chg="modNotesTx">
        <pc:chgData name="Zachary Wilder" userId="99d0444a-f803-4298-8074-6568869cb1c3" providerId="ADAL" clId="{F5762BFF-3AB0-4457-B8F9-C7C0976E75DE}" dt="2025-05-22T14:45:00.117" v="2880" actId="20577"/>
        <pc:sldMkLst>
          <pc:docMk/>
          <pc:sldMk cId="0" sldId="263"/>
        </pc:sldMkLst>
      </pc:sldChg>
      <pc:sldChg chg="del">
        <pc:chgData name="Zachary Wilder" userId="99d0444a-f803-4298-8074-6568869cb1c3" providerId="ADAL" clId="{F5762BFF-3AB0-4457-B8F9-C7C0976E75DE}" dt="2025-05-19T13:56:08.972" v="316" actId="47"/>
        <pc:sldMkLst>
          <pc:docMk/>
          <pc:sldMk cId="0" sldId="264"/>
        </pc:sldMkLst>
      </pc:sldChg>
      <pc:sldChg chg="modNotesTx">
        <pc:chgData name="Zachary Wilder" userId="99d0444a-f803-4298-8074-6568869cb1c3" providerId="ADAL" clId="{F5762BFF-3AB0-4457-B8F9-C7C0976E75DE}" dt="2025-05-20T13:56:38.709" v="843" actId="6549"/>
        <pc:sldMkLst>
          <pc:docMk/>
          <pc:sldMk cId="0" sldId="265"/>
        </pc:sldMkLst>
      </pc:sldChg>
      <pc:sldChg chg="addSp delSp modSp mod modNotesTx">
        <pc:chgData name="Zachary Wilder" userId="99d0444a-f803-4298-8074-6568869cb1c3" providerId="ADAL" clId="{F5762BFF-3AB0-4457-B8F9-C7C0976E75DE}" dt="2025-05-20T13:56:50.603" v="848" actId="6549"/>
        <pc:sldMkLst>
          <pc:docMk/>
          <pc:sldMk cId="0" sldId="266"/>
        </pc:sldMkLst>
        <pc:spChg chg="add mod ord">
          <ac:chgData name="Zachary Wilder" userId="99d0444a-f803-4298-8074-6568869cb1c3" providerId="ADAL" clId="{F5762BFF-3AB0-4457-B8F9-C7C0976E75DE}" dt="2025-05-19T13:33:19.012" v="315" actId="167"/>
          <ac:spMkLst>
            <pc:docMk/>
            <pc:sldMk cId="0" sldId="266"/>
            <ac:spMk id="8" creationId="{A53A8FB6-F82D-5761-0265-C75CF388F6BD}"/>
          </ac:spMkLst>
        </pc:spChg>
      </pc:sldChg>
      <pc:sldChg chg="modNotesTx">
        <pc:chgData name="Zachary Wilder" userId="99d0444a-f803-4298-8074-6568869cb1c3" providerId="ADAL" clId="{F5762BFF-3AB0-4457-B8F9-C7C0976E75DE}" dt="2025-05-20T16:21:47.941" v="1747" actId="20577"/>
        <pc:sldMkLst>
          <pc:docMk/>
          <pc:sldMk cId="0" sldId="267"/>
        </pc:sldMkLst>
      </pc:sldChg>
      <pc:sldChg chg="modSp mod modNotesTx">
        <pc:chgData name="Zachary Wilder" userId="99d0444a-f803-4298-8074-6568869cb1c3" providerId="ADAL" clId="{F5762BFF-3AB0-4457-B8F9-C7C0976E75DE}" dt="2025-05-20T13:57:43.028" v="866" actId="6549"/>
        <pc:sldMkLst>
          <pc:docMk/>
          <pc:sldMk cId="0" sldId="268"/>
        </pc:sldMkLst>
        <pc:spChg chg="mod">
          <ac:chgData name="Zachary Wilder" userId="99d0444a-f803-4298-8074-6568869cb1c3" providerId="ADAL" clId="{F5762BFF-3AB0-4457-B8F9-C7C0976E75DE}" dt="2025-05-19T14:00:51.306" v="381" actId="20577"/>
          <ac:spMkLst>
            <pc:docMk/>
            <pc:sldMk cId="0" sldId="268"/>
            <ac:spMk id="4" creationId="{00000000-0000-0000-0000-000000000000}"/>
          </ac:spMkLst>
        </pc:spChg>
      </pc:sldChg>
      <pc:sldChg chg="modNotesTx">
        <pc:chgData name="Zachary Wilder" userId="99d0444a-f803-4298-8074-6568869cb1c3" providerId="ADAL" clId="{F5762BFF-3AB0-4457-B8F9-C7C0976E75DE}" dt="2025-05-20T13:57:57.102" v="873" actId="6549"/>
        <pc:sldMkLst>
          <pc:docMk/>
          <pc:sldMk cId="0" sldId="269"/>
        </pc:sldMkLst>
      </pc:sldChg>
      <pc:sldChg chg="modSp mod modNotesTx">
        <pc:chgData name="Zachary Wilder" userId="99d0444a-f803-4298-8074-6568869cb1c3" providerId="ADAL" clId="{F5762BFF-3AB0-4457-B8F9-C7C0976E75DE}" dt="2025-05-20T13:58:13.124" v="880" actId="6549"/>
        <pc:sldMkLst>
          <pc:docMk/>
          <pc:sldMk cId="0" sldId="270"/>
        </pc:sldMkLst>
        <pc:spChg chg="mod">
          <ac:chgData name="Zachary Wilder" userId="99d0444a-f803-4298-8074-6568869cb1c3" providerId="ADAL" clId="{F5762BFF-3AB0-4457-B8F9-C7C0976E75DE}" dt="2025-05-15T19:41:00.558" v="282" actId="20577"/>
          <ac:spMkLst>
            <pc:docMk/>
            <pc:sldMk cId="0" sldId="270"/>
            <ac:spMk id="4" creationId="{00000000-0000-0000-0000-000000000000}"/>
          </ac:spMkLst>
        </pc:spChg>
      </pc:sldChg>
      <pc:sldChg chg="modNotesTx">
        <pc:chgData name="Zachary Wilder" userId="99d0444a-f803-4298-8074-6568869cb1c3" providerId="ADAL" clId="{F5762BFF-3AB0-4457-B8F9-C7C0976E75DE}" dt="2025-05-20T13:58:31.048" v="885" actId="6549"/>
        <pc:sldMkLst>
          <pc:docMk/>
          <pc:sldMk cId="0" sldId="271"/>
        </pc:sldMkLst>
      </pc:sldChg>
      <pc:sldChg chg="modSp mod modNotesTx">
        <pc:chgData name="Zachary Wilder" userId="99d0444a-f803-4298-8074-6568869cb1c3" providerId="ADAL" clId="{F5762BFF-3AB0-4457-B8F9-C7C0976E75DE}" dt="2025-05-20T13:59:05.056" v="892" actId="6549"/>
        <pc:sldMkLst>
          <pc:docMk/>
          <pc:sldMk cId="0" sldId="272"/>
        </pc:sldMkLst>
        <pc:spChg chg="mod">
          <ac:chgData name="Zachary Wilder" userId="99d0444a-f803-4298-8074-6568869cb1c3" providerId="ADAL" clId="{F5762BFF-3AB0-4457-B8F9-C7C0976E75DE}" dt="2025-05-19T14:14:48.568" v="442" actId="20577"/>
          <ac:spMkLst>
            <pc:docMk/>
            <pc:sldMk cId="0" sldId="272"/>
            <ac:spMk id="4" creationId="{00000000-0000-0000-0000-000000000000}"/>
          </ac:spMkLst>
        </pc:spChg>
        <pc:spChg chg="mod">
          <ac:chgData name="Zachary Wilder" userId="99d0444a-f803-4298-8074-6568869cb1c3" providerId="ADAL" clId="{F5762BFF-3AB0-4457-B8F9-C7C0976E75DE}" dt="2025-05-19T14:20:45.850" v="759" actId="403"/>
          <ac:spMkLst>
            <pc:docMk/>
            <pc:sldMk cId="0" sldId="272"/>
            <ac:spMk id="5" creationId="{00000000-0000-0000-0000-000000000000}"/>
          </ac:spMkLst>
        </pc:spChg>
      </pc:sldChg>
      <pc:sldChg chg="modNotesTx">
        <pc:chgData name="Zachary Wilder" userId="99d0444a-f803-4298-8074-6568869cb1c3" providerId="ADAL" clId="{F5762BFF-3AB0-4457-B8F9-C7C0976E75DE}" dt="2025-05-20T14:00:51.380" v="976" actId="20577"/>
        <pc:sldMkLst>
          <pc:docMk/>
          <pc:sldMk cId="0" sldId="273"/>
        </pc:sldMkLst>
      </pc:sldChg>
      <pc:sldChg chg="modNotesTx">
        <pc:chgData name="Zachary Wilder" userId="99d0444a-f803-4298-8074-6568869cb1c3" providerId="ADAL" clId="{F5762BFF-3AB0-4457-B8F9-C7C0976E75DE}" dt="2025-05-20T14:01:03.799" v="979" actId="20577"/>
        <pc:sldMkLst>
          <pc:docMk/>
          <pc:sldMk cId="0" sldId="274"/>
        </pc:sldMkLst>
      </pc:sldChg>
      <pc:sldChg chg="modNotesTx">
        <pc:chgData name="Zachary Wilder" userId="99d0444a-f803-4298-8074-6568869cb1c3" providerId="ADAL" clId="{F5762BFF-3AB0-4457-B8F9-C7C0976E75DE}" dt="2025-05-20T14:01:21.737" v="987" actId="6549"/>
        <pc:sldMkLst>
          <pc:docMk/>
          <pc:sldMk cId="0" sldId="275"/>
        </pc:sldMkLst>
      </pc:sldChg>
      <pc:sldChg chg="modNotesTx">
        <pc:chgData name="Zachary Wilder" userId="99d0444a-f803-4298-8074-6568869cb1c3" providerId="ADAL" clId="{F5762BFF-3AB0-4457-B8F9-C7C0976E75DE}" dt="2025-05-20T16:25:15.910" v="1762" actId="5793"/>
        <pc:sldMkLst>
          <pc:docMk/>
          <pc:sldMk cId="0" sldId="276"/>
        </pc:sldMkLst>
      </pc:sldChg>
      <pc:sldChg chg="modNotesTx">
        <pc:chgData name="Zachary Wilder" userId="99d0444a-f803-4298-8074-6568869cb1c3" providerId="ADAL" clId="{F5762BFF-3AB0-4457-B8F9-C7C0976E75DE}" dt="2025-05-20T14:01:51.248" v="995" actId="6549"/>
        <pc:sldMkLst>
          <pc:docMk/>
          <pc:sldMk cId="0" sldId="277"/>
        </pc:sldMkLst>
      </pc:sldChg>
      <pc:sldChg chg="modNotesTx">
        <pc:chgData name="Zachary Wilder" userId="99d0444a-f803-4298-8074-6568869cb1c3" providerId="ADAL" clId="{F5762BFF-3AB0-4457-B8F9-C7C0976E75DE}" dt="2025-05-20T14:02:59.454" v="1000" actId="20577"/>
        <pc:sldMkLst>
          <pc:docMk/>
          <pc:sldMk cId="0" sldId="278"/>
        </pc:sldMkLst>
      </pc:sldChg>
      <pc:sldChg chg="modNotesTx">
        <pc:chgData name="Zachary Wilder" userId="99d0444a-f803-4298-8074-6568869cb1c3" providerId="ADAL" clId="{F5762BFF-3AB0-4457-B8F9-C7C0976E75DE}" dt="2025-05-20T14:03:10.293" v="1003" actId="20577"/>
        <pc:sldMkLst>
          <pc:docMk/>
          <pc:sldMk cId="0" sldId="279"/>
        </pc:sldMkLst>
      </pc:sldChg>
      <pc:sldChg chg="modNotesTx">
        <pc:chgData name="Zachary Wilder" userId="99d0444a-f803-4298-8074-6568869cb1c3" providerId="ADAL" clId="{F5762BFF-3AB0-4457-B8F9-C7C0976E75DE}" dt="2025-05-20T14:03:17.743" v="1004"/>
        <pc:sldMkLst>
          <pc:docMk/>
          <pc:sldMk cId="0" sldId="280"/>
        </pc:sldMkLst>
      </pc:sldChg>
      <pc:sldChg chg="modNotesTx">
        <pc:chgData name="Zachary Wilder" userId="99d0444a-f803-4298-8074-6568869cb1c3" providerId="ADAL" clId="{F5762BFF-3AB0-4457-B8F9-C7C0976E75DE}" dt="2025-05-20T16:27:32.246" v="1768" actId="6549"/>
        <pc:sldMkLst>
          <pc:docMk/>
          <pc:sldMk cId="0" sldId="281"/>
        </pc:sldMkLst>
      </pc:sldChg>
      <pc:sldChg chg="modSp mod">
        <pc:chgData name="Zachary Wilder" userId="99d0444a-f803-4298-8074-6568869cb1c3" providerId="ADAL" clId="{F5762BFF-3AB0-4457-B8F9-C7C0976E75DE}" dt="2025-05-14T15:59:18.695" v="6" actId="207"/>
        <pc:sldMkLst>
          <pc:docMk/>
          <pc:sldMk cId="0" sldId="282"/>
        </pc:sldMkLst>
        <pc:spChg chg="mod">
          <ac:chgData name="Zachary Wilder" userId="99d0444a-f803-4298-8074-6568869cb1c3" providerId="ADAL" clId="{F5762BFF-3AB0-4457-B8F9-C7C0976E75DE}" dt="2025-05-14T15:59:18.695" v="6" actId="207"/>
          <ac:spMkLst>
            <pc:docMk/>
            <pc:sldMk cId="0" sldId="282"/>
            <ac:spMk id="4" creationId="{00000000-0000-0000-0000-000000000000}"/>
          </ac:spMkLst>
        </pc:spChg>
      </pc:sldChg>
      <pc:sldChg chg="modNotesTx">
        <pc:chgData name="Zachary Wilder" userId="99d0444a-f803-4298-8074-6568869cb1c3" providerId="ADAL" clId="{F5762BFF-3AB0-4457-B8F9-C7C0976E75DE}" dt="2025-05-20T14:06:09.215" v="1462" actId="20577"/>
        <pc:sldMkLst>
          <pc:docMk/>
          <pc:sldMk cId="0" sldId="283"/>
        </pc:sldMkLst>
      </pc:sldChg>
      <pc:sldChg chg="new del">
        <pc:chgData name="Zachary Wilder" userId="99d0444a-f803-4298-8074-6568869cb1c3" providerId="ADAL" clId="{F5762BFF-3AB0-4457-B8F9-C7C0976E75DE}" dt="2025-05-15T16:49:45.973" v="9" actId="47"/>
        <pc:sldMkLst>
          <pc:docMk/>
          <pc:sldMk cId="1935085198" sldId="284"/>
        </pc:sldMkLst>
      </pc:sldChg>
      <pc:sldChg chg="add mod modShow modNotesTx">
        <pc:chgData name="Zachary Wilder" userId="99d0444a-f803-4298-8074-6568869cb1c3" providerId="ADAL" clId="{F5762BFF-3AB0-4457-B8F9-C7C0976E75DE}" dt="2025-05-22T14:21:08.229" v="1769" actId="729"/>
        <pc:sldMkLst>
          <pc:docMk/>
          <pc:sldMk cId="0" sldId="285"/>
        </pc:sldMkLst>
      </pc:sldChg>
      <pc:sldChg chg="add del">
        <pc:chgData name="Zachary Wilder" userId="99d0444a-f803-4298-8074-6568869cb1c3" providerId="ADAL" clId="{F5762BFF-3AB0-4457-B8F9-C7C0976E75DE}" dt="2025-05-15T16:57:31.503" v="10" actId="47"/>
        <pc:sldMkLst>
          <pc:docMk/>
          <pc:sldMk cId="0" sldId="286"/>
        </pc:sldMkLst>
      </pc:sldChg>
      <pc:sldChg chg="new del">
        <pc:chgData name="Zachary Wilder" userId="99d0444a-f803-4298-8074-6568869cb1c3" providerId="ADAL" clId="{F5762BFF-3AB0-4457-B8F9-C7C0976E75DE}" dt="2025-05-15T16:57:47.504" v="15" actId="47"/>
        <pc:sldMkLst>
          <pc:docMk/>
          <pc:sldMk cId="1962630424" sldId="286"/>
        </pc:sldMkLst>
      </pc:sldChg>
      <pc:sldChg chg="modSp add mod modNotesTx">
        <pc:chgData name="Zachary Wilder" userId="99d0444a-f803-4298-8074-6568869cb1c3" providerId="ADAL" clId="{F5762BFF-3AB0-4457-B8F9-C7C0976E75DE}" dt="2025-05-20T13:53:47.601" v="795" actId="20577"/>
        <pc:sldMkLst>
          <pc:docMk/>
          <pc:sldMk cId="4101187641" sldId="287"/>
        </pc:sldMkLst>
        <pc:spChg chg="mod">
          <ac:chgData name="Zachary Wilder" userId="99d0444a-f803-4298-8074-6568869cb1c3" providerId="ADAL" clId="{F5762BFF-3AB0-4457-B8F9-C7C0976E75DE}" dt="2025-05-15T16:59:20.170" v="207" actId="403"/>
          <ac:spMkLst>
            <pc:docMk/>
            <pc:sldMk cId="4101187641" sldId="287"/>
            <ac:spMk id="4" creationId="{2CE4E68F-61EF-4C6A-14C5-B008159F0627}"/>
          </ac:spMkLst>
        </pc:spChg>
      </pc:sldChg>
      <pc:sldChg chg="modSp add mod modNotesTx">
        <pc:chgData name="Zachary Wilder" userId="99d0444a-f803-4298-8074-6568869cb1c3" providerId="ADAL" clId="{F5762BFF-3AB0-4457-B8F9-C7C0976E75DE}" dt="2025-05-20T14:00:40.205" v="973" actId="6549"/>
        <pc:sldMkLst>
          <pc:docMk/>
          <pc:sldMk cId="1110850977" sldId="288"/>
        </pc:sldMkLst>
        <pc:spChg chg="mod">
          <ac:chgData name="Zachary Wilder" userId="99d0444a-f803-4298-8074-6568869cb1c3" providerId="ADAL" clId="{F5762BFF-3AB0-4457-B8F9-C7C0976E75DE}" dt="2025-05-19T14:19:44.509" v="598" actId="20577"/>
          <ac:spMkLst>
            <pc:docMk/>
            <pc:sldMk cId="1110850977" sldId="288"/>
            <ac:spMk id="4" creationId="{F2ABBCF8-33E8-FDA8-6FFD-213E0D458B6C}"/>
          </ac:spMkLst>
        </pc:spChg>
        <pc:spChg chg="mod">
          <ac:chgData name="Zachary Wilder" userId="99d0444a-f803-4298-8074-6568869cb1c3" providerId="ADAL" clId="{F5762BFF-3AB0-4457-B8F9-C7C0976E75DE}" dt="2025-05-19T14:19:44.399" v="595" actId="20577"/>
          <ac:spMkLst>
            <pc:docMk/>
            <pc:sldMk cId="1110850977" sldId="288"/>
            <ac:spMk id="5" creationId="{EF589529-C37A-06F9-29AB-C7E052171D6B}"/>
          </ac:spMkLst>
        </pc:spChg>
      </pc:sldChg>
      <pc:sldChg chg="delSp modSp add del mod">
        <pc:chgData name="Zachary Wilder" userId="99d0444a-f803-4298-8074-6568869cb1c3" providerId="ADAL" clId="{F5762BFF-3AB0-4457-B8F9-C7C0976E75DE}" dt="2025-05-19T14:16:03.851" v="478" actId="478"/>
        <pc:sldMkLst>
          <pc:docMk/>
          <pc:sldMk cId="991372158" sldId="289"/>
        </pc:sldMkLst>
        <pc:spChg chg="mod">
          <ac:chgData name="Zachary Wilder" userId="99d0444a-f803-4298-8074-6568869cb1c3" providerId="ADAL" clId="{F5762BFF-3AB0-4457-B8F9-C7C0976E75DE}" dt="2025-05-19T14:15:41.629" v="473"/>
          <ac:spMkLst>
            <pc:docMk/>
            <pc:sldMk cId="991372158" sldId="289"/>
            <ac:spMk id="4" creationId="{9340FB0F-8E09-BB8E-B11C-4E70E1B6D892}"/>
          </ac:spMkLst>
        </pc:spChg>
      </pc:sldChg>
      <pc:sldChg chg="add del modNotes">
        <pc:chgData name="Zachary Wilder" userId="99d0444a-f803-4298-8074-6568869cb1c3" providerId="ADAL" clId="{F5762BFF-3AB0-4457-B8F9-C7C0976E75DE}" dt="2025-05-19T14:15:49.593" v="475"/>
        <pc:sldMkLst>
          <pc:docMk/>
          <pc:sldMk cId="2066652363" sldId="333"/>
        </pc:sldMkLst>
      </pc:sldChg>
      <pc:sldChg chg="add del modNotes">
        <pc:chgData name="Zachary Wilder" userId="99d0444a-f803-4298-8074-6568869cb1c3" providerId="ADAL" clId="{F5762BFF-3AB0-4457-B8F9-C7C0976E75DE}" dt="2025-05-19T14:15:49.593" v="476"/>
        <pc:sldMkLst>
          <pc:docMk/>
          <pc:sldMk cId="2278528245" sldId="932"/>
        </pc:sldMkLst>
      </pc:sldChg>
      <pc:sldChg chg="add del ord modNotes">
        <pc:chgData name="Zachary Wilder" userId="99d0444a-f803-4298-8074-6568869cb1c3" providerId="ADAL" clId="{F5762BFF-3AB0-4457-B8F9-C7C0976E75DE}" dt="2025-05-20T13:59:12.314" v="894"/>
        <pc:sldMkLst>
          <pc:docMk/>
          <pc:sldMk cId="2405304188" sldId="949"/>
        </pc:sldMkLst>
      </pc:sldChg>
      <pc:sldChg chg="new add del">
        <pc:chgData name="Zachary Wilder" userId="99d0444a-f803-4298-8074-6568869cb1c3" providerId="ADAL" clId="{F5762BFF-3AB0-4457-B8F9-C7C0976E75DE}" dt="2025-05-19T14:19:45.647" v="600" actId="47"/>
        <pc:sldMkLst>
          <pc:docMk/>
          <pc:sldMk cId="576676488" sldId="950"/>
        </pc:sldMkLst>
      </pc:sldChg>
      <pc:sldChg chg="new add del">
        <pc:chgData name="Zachary Wilder" userId="99d0444a-f803-4298-8074-6568869cb1c3" providerId="ADAL" clId="{F5762BFF-3AB0-4457-B8F9-C7C0976E75DE}" dt="2025-05-19T14:19:45.647" v="600" actId="47"/>
        <pc:sldMkLst>
          <pc:docMk/>
          <pc:sldMk cId="2184131562" sldId="951"/>
        </pc:sldMkLst>
      </pc:sldChg>
      <pc:sldChg chg="modSp add mod modNotesTx">
        <pc:chgData name="Zachary Wilder" userId="99d0444a-f803-4298-8074-6568869cb1c3" providerId="ADAL" clId="{F5762BFF-3AB0-4457-B8F9-C7C0976E75DE}" dt="2025-05-20T14:00:19.017" v="968" actId="20577"/>
        <pc:sldMkLst>
          <pc:docMk/>
          <pc:sldMk cId="4153222745" sldId="952"/>
        </pc:sldMkLst>
        <pc:spChg chg="mod">
          <ac:chgData name="Zachary Wilder" userId="99d0444a-f803-4298-8074-6568869cb1c3" providerId="ADAL" clId="{F5762BFF-3AB0-4457-B8F9-C7C0976E75DE}" dt="2025-05-19T14:19:50.563" v="601"/>
          <ac:spMkLst>
            <pc:docMk/>
            <pc:sldMk cId="4153222745" sldId="952"/>
            <ac:spMk id="4" creationId="{967E90BC-ADEF-269D-9A5F-A14A4BB2DD9D}"/>
          </ac:spMkLst>
        </pc:spChg>
        <pc:spChg chg="mod">
          <ac:chgData name="Zachary Wilder" userId="99d0444a-f803-4298-8074-6568869cb1c3" providerId="ADAL" clId="{F5762BFF-3AB0-4457-B8F9-C7C0976E75DE}" dt="2025-05-19T14:20:51.306" v="761" actId="404"/>
          <ac:spMkLst>
            <pc:docMk/>
            <pc:sldMk cId="4153222745" sldId="952"/>
            <ac:spMk id="5" creationId="{2CF844E6-58A4-A272-6DD6-09378830CF6A}"/>
          </ac:spMkLst>
        </pc:spChg>
      </pc:sldChg>
      <pc:sldChg chg="add">
        <pc:chgData name="Zachary Wilder" userId="99d0444a-f803-4298-8074-6568869cb1c3" providerId="ADAL" clId="{F5762BFF-3AB0-4457-B8F9-C7C0976E75DE}" dt="2025-05-19T14:21:24.798" v="762"/>
        <pc:sldMkLst>
          <pc:docMk/>
          <pc:sldMk cId="737527183" sldId="7611"/>
        </pc:sldMkLst>
      </pc:sldChg>
      <pc:sldChg chg="add del">
        <pc:chgData name="Zachary Wilder" userId="99d0444a-f803-4298-8074-6568869cb1c3" providerId="ADAL" clId="{F5762BFF-3AB0-4457-B8F9-C7C0976E75DE}" dt="2025-05-19T14:21:34.598" v="764" actId="47"/>
        <pc:sldMkLst>
          <pc:docMk/>
          <pc:sldMk cId="26793330" sldId="7628"/>
        </pc:sldMkLst>
      </pc:sldChg>
      <pc:sldChg chg="add">
        <pc:chgData name="Zachary Wilder" userId="99d0444a-f803-4298-8074-6568869cb1c3" providerId="ADAL" clId="{F5762BFF-3AB0-4457-B8F9-C7C0976E75DE}" dt="2025-05-19T14:21:24.798" v="762"/>
        <pc:sldMkLst>
          <pc:docMk/>
          <pc:sldMk cId="422280790" sldId="7631"/>
        </pc:sldMkLst>
      </pc:sldChg>
      <pc:sldChg chg="add">
        <pc:chgData name="Zachary Wilder" userId="99d0444a-f803-4298-8074-6568869cb1c3" providerId="ADAL" clId="{F5762BFF-3AB0-4457-B8F9-C7C0976E75DE}" dt="2025-05-19T14:21:24.798" v="762"/>
        <pc:sldMkLst>
          <pc:docMk/>
          <pc:sldMk cId="109515436" sldId="7632"/>
        </pc:sldMkLst>
      </pc:sldChg>
      <pc:sldChg chg="modSp add mod">
        <pc:chgData name="Zachary Wilder" userId="99d0444a-f803-4298-8074-6568869cb1c3" providerId="ADAL" clId="{F5762BFF-3AB0-4457-B8F9-C7C0976E75DE}" dt="2025-05-19T14:21:24.873" v="763" actId="27636"/>
        <pc:sldMkLst>
          <pc:docMk/>
          <pc:sldMk cId="2944181671" sldId="7633"/>
        </pc:sldMkLst>
        <pc:spChg chg="mod">
          <ac:chgData name="Zachary Wilder" userId="99d0444a-f803-4298-8074-6568869cb1c3" providerId="ADAL" clId="{F5762BFF-3AB0-4457-B8F9-C7C0976E75DE}" dt="2025-05-19T14:21:24.873" v="763" actId="27636"/>
          <ac:spMkLst>
            <pc:docMk/>
            <pc:sldMk cId="2944181671" sldId="7633"/>
            <ac:spMk id="2" creationId="{065AAC3C-A51C-E9A3-ABB8-670F0D38106A}"/>
          </ac:spMkLst>
        </pc:spChg>
      </pc:sldChg>
      <pc:sldChg chg="addSp delSp new del mod">
        <pc:chgData name="Zachary Wilder" userId="99d0444a-f803-4298-8074-6568869cb1c3" providerId="ADAL" clId="{F5762BFF-3AB0-4457-B8F9-C7C0976E75DE}" dt="2025-05-22T14:26:44.523" v="1775" actId="47"/>
        <pc:sldMkLst>
          <pc:docMk/>
          <pc:sldMk cId="818041121" sldId="7634"/>
        </pc:sldMkLst>
        <pc:spChg chg="add del">
          <ac:chgData name="Zachary Wilder" userId="99d0444a-f803-4298-8074-6568869cb1c3" providerId="ADAL" clId="{F5762BFF-3AB0-4457-B8F9-C7C0976E75DE}" dt="2025-05-22T14:25:36.168" v="1773" actId="22"/>
          <ac:spMkLst>
            <pc:docMk/>
            <pc:sldMk cId="818041121" sldId="7634"/>
            <ac:spMk id="3" creationId="{43807859-6089-B69A-D09E-B417A200E8B7}"/>
          </ac:spMkLst>
        </pc:spChg>
      </pc:sldChg>
      <pc:sldChg chg="add modNotesTx">
        <pc:chgData name="Zachary Wilder" userId="99d0444a-f803-4298-8074-6568869cb1c3" providerId="ADAL" clId="{F5762BFF-3AB0-4457-B8F9-C7C0976E75DE}" dt="2025-05-22T14:42:22.875" v="2690" actId="20577"/>
        <pc:sldMkLst>
          <pc:docMk/>
          <pc:sldMk cId="0" sldId="763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CDED8-F602-4511-BC18-B78DD566663E}"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7F2946DB-A352-4CAB-A82B-42A4FC0E5651}" type="pres">
      <dgm:prSet presAssocID="{238CDED8-F602-4511-BC18-B78DD566663E}" presName="Name0" presStyleCnt="0">
        <dgm:presLayoutVars>
          <dgm:dir/>
          <dgm:animLvl val="lvl"/>
          <dgm:resizeHandles val="exact"/>
        </dgm:presLayoutVars>
      </dgm:prSet>
      <dgm:spPr/>
    </dgm:pt>
  </dgm:ptLst>
  <dgm:cxnLst>
    <dgm:cxn modelId="{483AF8DC-10F0-40B5-ADB3-805C380C0BD8}" type="presOf" srcId="{238CDED8-F602-4511-BC18-B78DD566663E}" destId="{7F2946DB-A352-4CAB-A82B-42A4FC0E5651}"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CDED8-F602-4511-BC18-B78DD566663E}"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7F2946DB-A352-4CAB-A82B-42A4FC0E5651}" type="pres">
      <dgm:prSet presAssocID="{238CDED8-F602-4511-BC18-B78DD566663E}" presName="Name0" presStyleCnt="0">
        <dgm:presLayoutVars>
          <dgm:dir/>
          <dgm:animLvl val="lvl"/>
          <dgm:resizeHandles val="exact"/>
        </dgm:presLayoutVars>
      </dgm:prSet>
      <dgm:spPr/>
    </dgm:pt>
  </dgm:ptLst>
  <dgm:cxnLst>
    <dgm:cxn modelId="{483AF8DC-10F0-40B5-ADB3-805C380C0BD8}" type="presOf" srcId="{238CDED8-F602-4511-BC18-B78DD566663E}" destId="{7F2946DB-A352-4CAB-A82B-42A4FC0E5651}" srcOrd="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8CDED8-F602-4511-BC18-B78DD566663E}"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7F2946DB-A352-4CAB-A82B-42A4FC0E5651}" type="pres">
      <dgm:prSet presAssocID="{238CDED8-F602-4511-BC18-B78DD566663E}" presName="Name0" presStyleCnt="0">
        <dgm:presLayoutVars>
          <dgm:dir/>
          <dgm:animLvl val="lvl"/>
          <dgm:resizeHandles val="exact"/>
        </dgm:presLayoutVars>
      </dgm:prSet>
      <dgm:spPr/>
    </dgm:pt>
  </dgm:ptLst>
  <dgm:cxnLst>
    <dgm:cxn modelId="{483AF8DC-10F0-40B5-ADB3-805C380C0BD8}" type="presOf" srcId="{238CDED8-F602-4511-BC18-B78DD566663E}" destId="{7F2946DB-A352-4CAB-A82B-42A4FC0E5651}"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pubmed.ncbi.nlm.nih.gov/?term=McKernan+SC&amp;cauthor_id=34029018" TargetMode="External"/><Relationship Id="rId13" Type="http://schemas.openxmlformats.org/officeDocument/2006/relationships/hyperlink" Target="https://pubmed.ncbi.nlm.nih.gov/?term=Mosavel+M&amp;cauthor_id=34029018" TargetMode="External"/><Relationship Id="rId3" Type="http://schemas.openxmlformats.org/officeDocument/2006/relationships/hyperlink" Target="https://pubmed.ncbi.nlm.nih.gov/?term=Garcia+DT&amp;cauthor_id=34029018" TargetMode="External"/><Relationship Id="rId7" Type="http://schemas.openxmlformats.org/officeDocument/2006/relationships/hyperlink" Target="https://pubmed.ncbi.nlm.nih.gov/34029018/#full-view-affiliation-2" TargetMode="External"/><Relationship Id="rId12" Type="http://schemas.openxmlformats.org/officeDocument/2006/relationships/hyperlink" Target="https://pubmed.ncbi.nlm.nih.gov/?term=Arauz+NR&amp;cauthor_id=34029018" TargetMode="External"/><Relationship Id="rId2" Type="http://schemas.openxmlformats.org/officeDocument/2006/relationships/slide" Target="../slides/slide20.xml"/><Relationship Id="rId16" Type="http://schemas.openxmlformats.org/officeDocument/2006/relationships/hyperlink" Target="https://doi.org/10.1922/cdh_00370garcia11" TargetMode="External"/><Relationship Id="rId1" Type="http://schemas.openxmlformats.org/officeDocument/2006/relationships/notesMaster" Target="../notesMasters/notesMaster1.xml"/><Relationship Id="rId6" Type="http://schemas.openxmlformats.org/officeDocument/2006/relationships/hyperlink" Target="https://pubmed.ncbi.nlm.nih.gov/?term=Brody+ER&amp;cauthor_id=34029018" TargetMode="External"/><Relationship Id="rId11" Type="http://schemas.openxmlformats.org/officeDocument/2006/relationships/hyperlink" Target="https://pubmed.ncbi.nlm.nih.gov/34029018/#full-view-affiliation-4" TargetMode="External"/><Relationship Id="rId5" Type="http://schemas.openxmlformats.org/officeDocument/2006/relationships/hyperlink" Target="https://pubmed.ncbi.nlm.nih.gov/?term=Lawson+JA&amp;cauthor_id=34029018" TargetMode="External"/><Relationship Id="rId15" Type="http://schemas.openxmlformats.org/officeDocument/2006/relationships/hyperlink" Target="https://pubmed.ncbi.nlm.nih.gov/34029018/#full-view-affiliation-5" TargetMode="External"/><Relationship Id="rId10" Type="http://schemas.openxmlformats.org/officeDocument/2006/relationships/hyperlink" Target="https://pubmed.ncbi.nlm.nih.gov/?term=Raskin+SE&amp;cauthor_id=34029018" TargetMode="External"/><Relationship Id="rId4" Type="http://schemas.openxmlformats.org/officeDocument/2006/relationships/hyperlink" Target="https://pubmed.ncbi.nlm.nih.gov/34029018/#full-view-affiliation-1" TargetMode="External"/><Relationship Id="rId9" Type="http://schemas.openxmlformats.org/officeDocument/2006/relationships/hyperlink" Target="https://pubmed.ncbi.nlm.nih.gov/34029018/#full-view-affiliation-3" TargetMode="External"/><Relationship Id="rId14" Type="http://schemas.openxmlformats.org/officeDocument/2006/relationships/hyperlink" Target="https://pubmed.ncbi.nlm.nih.gov/?term=Brickhouse+TH&amp;cauthor_id=3402901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Good afternoon! Thank you for joining us today to learn more about the Illinois Children’s Healthcare Foundation’s new funding opportunity, the “Enhanced Pathways to Oral Health for Women, Infants, and Children Initiative.”</a:t>
            </a:r>
            <a:br>
              <a:rPr lang="en-US" sz="1800" kern="100" dirty="0">
                <a:effectLst/>
                <a:latin typeface="Calibri" panose="020F0502020204030204" pitchFamily="34" charset="0"/>
                <a:ea typeface="Aptos" panose="020B0004020202020204" pitchFamily="34" charset="0"/>
              </a:rPr>
            </a:br>
            <a:endParaRPr lang="en-US" sz="1800" kern="100" dirty="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Please note that that this session is being recorded and will be placed on our website shortly after today’s event.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These poor health outcomes combined with a lack of access to oral healthcare providers disproportionately harm children from lower-income households, including participants enrolled in the Special Supplemental Nutrition Program for Women, Infants, and Children (WIC). </a:t>
            </a:r>
          </a:p>
          <a:p>
            <a:endParaRPr lang="en-US" dirty="0"/>
          </a:p>
          <a:p>
            <a:r>
              <a:rPr lang="en-US" dirty="0"/>
              <a:t>In 2022, the Illinois WIC program served approximately 124,000 infants and children per month at more than 170 clinics throughout the state. </a:t>
            </a:r>
          </a:p>
          <a:p>
            <a:endParaRPr lang="en-US" dirty="0"/>
          </a:p>
          <a:p>
            <a:r>
              <a:rPr lang="en-US" dirty="0"/>
              <a:t>Even with programs such as WIC, children from lower-income households continue to have limited access to dental care services. Such barriers to care have resulted in children enrolled in the WIC program experiencing significantly higher rates of cavities and lower oral health care utilization than the general population.</a:t>
            </a:r>
          </a:p>
          <a:p>
            <a:endParaRPr lang="en-US" dirty="0"/>
          </a:p>
          <a:p>
            <a:r>
              <a:rPr lang="en-US" sz="1800" dirty="0">
                <a:effectLst/>
                <a:latin typeface="Calibri" panose="020F0502020204030204" pitchFamily="34" charset="0"/>
                <a:ea typeface="Aptos" panose="020B0004020202020204" pitchFamily="34" charset="0"/>
              </a:rPr>
              <a:t>For example, a 2022 study looked at data from the National Survey of Children’s Health found that children enrolled in the WIC program were 2.25x more likely to have a reported cavity than children who were not eligible to enroll in WIC.</a:t>
            </a:r>
            <a:endParaRPr lang="en-US" dirty="0"/>
          </a:p>
          <a:p>
            <a:endParaRPr lang="en-US" dirty="0"/>
          </a:p>
          <a:p>
            <a:r>
              <a:rPr lang="en-US" dirty="0"/>
              <a:t>Further support is needed to ensure that every child, baby, and parent/caregiver participating in the WIC program has access to the oral health care they deserve. </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With that context, I am proud to present the Enhanced Pathways to Oral Health for Women, Infants, and Children Initiative</a:t>
            </a:r>
          </a:p>
          <a:p>
            <a:endParaRPr lang="en-US" dirty="0"/>
          </a:p>
          <a:p>
            <a:r>
              <a:rPr lang="en-US" dirty="0"/>
              <a:t>ILCHF is seeking proposals that improve oral health education, patient navigation, and integrated care for families enrolled in the WIC program.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funding opportunity will provide 14 two-year grants of up to $40,000 each to Local Health Departments (LHDs) currently operating 1 or more WIC clinics. </a:t>
            </a:r>
          </a:p>
          <a:p>
            <a:endParaRPr lang="en-US" dirty="0"/>
          </a:p>
          <a:p>
            <a:r>
              <a:rPr lang="en-US" dirty="0"/>
              <a:t>Specifically, grant funding can primarily be directed toward the salaries and professional development of new and/or current Community Health Workers (CHWs) and primary medical providers that would be trained to offer oral health services to infants, children, current or expectant mothers, and parents/caregivers enrolled in the WIC program.</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you may be asking, why Community Health Workers and Primary Medical Providers?</a:t>
            </a:r>
          </a:p>
          <a:p>
            <a:endParaRPr lang="en-US" dirty="0"/>
          </a:p>
          <a:p>
            <a:r>
              <a:rPr lang="en-US" dirty="0"/>
              <a:t>That’s because these are innovative workforce development approaches that can effectively support the oral health needs of children and families and prevent complications. </a:t>
            </a:r>
          </a:p>
          <a:p>
            <a:endParaRPr lang="en-US" dirty="0"/>
          </a:p>
          <a:p>
            <a:r>
              <a:rPr lang="en-US" dirty="0"/>
              <a:t>For example, while CHWs cannot provide dental care, they can play a crucial role in supporting the oral health of WIC-enrolled families by offering case management to connect patients to dental providers accepting Medicaid or CHIP, offering basic oral health education and nutritional counseling, and advocating for individual health needs. </a:t>
            </a:r>
          </a:p>
          <a:p>
            <a:endParaRPr lang="en-US" dirty="0"/>
          </a:p>
          <a:p>
            <a:r>
              <a:rPr lang="en-US" dirty="0"/>
              <a:t>And primary medical care providers – including physicians, nurses, physician assistants, and others – are uniquely positioned to provide basic preventive oral health care services and dental referrals to infants and young children. This includes counseling caregivers on oral health, and applying and being reimbursed by Medicaid for fluoride varnish applied to children ages five and under.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a lot ways to leverage this funding opportunity to expand access to oral health services for WIC-enrolled families at your Health Departments. </a:t>
            </a:r>
          </a:p>
          <a:p>
            <a:endParaRPr lang="en-US" dirty="0"/>
          </a:p>
          <a:p>
            <a:r>
              <a:rPr lang="en-US" dirty="0"/>
              <a:t>That’s why ILCHF is proud to partner with the Illinois Department of Public Health – Oral Health Section to offer individualized technical assistance to awarded grantees. </a:t>
            </a:r>
          </a:p>
          <a:p>
            <a:endParaRPr lang="en-US" dirty="0"/>
          </a:p>
          <a:p>
            <a:r>
              <a:rPr lang="en-US" dirty="0"/>
              <a:t>You’ll hear directly from IDPH later in this session, but a few examples of assistance provided by IDPH-OHS include, but are not limited to, supporting CHWs in collaboration with </a:t>
            </a:r>
            <a:r>
              <a:rPr lang="en-US" dirty="0" err="1"/>
              <a:t>IPHA</a:t>
            </a:r>
            <a:r>
              <a:rPr lang="en-US" dirty="0"/>
              <a:t> to complete training requirements with an oral health concentration, training nurses or other medical staff to identify unusual or suspicious lesions in the mouth, and offering in-person training to apply fluoride varnish to the teeth of children ages five and under.</a:t>
            </a:r>
          </a:p>
          <a:p>
            <a:endParaRPr lang="en-US" dirty="0"/>
          </a:p>
          <a:p>
            <a:r>
              <a:rPr lang="en-US" dirty="0"/>
              <a:t>Additionally, grant funds can be utilized to cover costs associated with completing </a:t>
            </a:r>
            <a:r>
              <a:rPr lang="en-US" dirty="0" err="1"/>
              <a:t>IPHA’s</a:t>
            </a:r>
            <a:r>
              <a:rPr lang="en-US" dirty="0"/>
              <a:t> </a:t>
            </a:r>
            <a:r>
              <a:rPr lang="en-US" dirty="0" err="1"/>
              <a:t>CHW</a:t>
            </a:r>
            <a:r>
              <a:rPr lang="en-US" dirty="0"/>
              <a:t> 101 Training Program, and offering additional assistance to help your LHD integrate new </a:t>
            </a:r>
            <a:r>
              <a:rPr lang="en-US" dirty="0" err="1"/>
              <a:t>CHW</a:t>
            </a:r>
            <a:r>
              <a:rPr lang="en-US" dirty="0"/>
              <a:t> programs, such as by facilitating hiring opportunities and setting up billing procedures.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Recognizing the importance of supporting oral health initiatives across the state, ILCHF intends to award 2 grants in each of the IDPH health regions. </a:t>
            </a:r>
          </a:p>
          <a:p>
            <a:endParaRPr lang="en-US" dirty="0"/>
          </a:p>
          <a:p>
            <a:r>
              <a:rPr lang="en-US" dirty="0"/>
              <a:t>Please note that in July 2024, IDPH combined its Chicago and West Chicago health regions into a single region. For this initiative, ILCHF intends to fund two proposals each in the City of Chicago and the rest of the Westchester Region.</a:t>
            </a:r>
          </a:p>
          <a:p>
            <a:endParaRPr lang="en-US" dirty="0"/>
          </a:p>
          <a:p>
            <a:r>
              <a:rPr lang="en-US" dirty="0"/>
              <a:t>Please also note that preference may be given to organizations serving a federally designated Dental Health Professional Shortage Area.</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Grant recipients will be announced in October 2025 and grant funds will be disbursed no later than December 15th 2025.</a:t>
            </a:r>
          </a:p>
          <a:p>
            <a:endParaRPr lang="en-US" dirty="0"/>
          </a:p>
          <a:p>
            <a:r>
              <a:rPr lang="en-US" dirty="0"/>
              <a:t>The grant period will be from January 1st, 2026 – December 31st, 2027.</a:t>
            </a:r>
          </a:p>
          <a:p>
            <a:endParaRPr lang="en-US" dirty="0"/>
          </a:p>
          <a:p>
            <a:r>
              <a:rPr lang="en-US" dirty="0"/>
              <a:t>There will be only 2 reporting requirements associated with this grant. A progress report delineating activities, requested project data, and expenditures will be due on February 28, 2027. A final report will be due on February 28, 2028.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table summarizes the logistical information related to this funding opportunity. All applications will be due by Monday, June 30, 2025 at 5:00pm CST. </a:t>
            </a:r>
          </a:p>
          <a:p>
            <a:endParaRPr lang="en-US" dirty="0"/>
          </a:p>
          <a:p>
            <a:r>
              <a:rPr lang="en-US" dirty="0"/>
              <a:t>Of course, should you have any questions about the Enhanced Pathways initiative, please do not hesitate to contact me at ZacharyWilder@ilchf.org.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It is now my pleasure to introduce Dr. Tracey Smith who will discuss Community Health Workers and the resources offered by the Illinois Public Health Association. </a:t>
            </a:r>
          </a:p>
          <a:p>
            <a:endParaRPr lang="en-US" dirty="0"/>
          </a:p>
          <a:p>
            <a:r>
              <a:rPr lang="en-US" dirty="0"/>
              <a:t>Dr. Tracey Smith is the Associate Executive Director for Public Health Practice at the Illinois Public Health Association (</a:t>
            </a:r>
            <a:r>
              <a:rPr lang="en-US" dirty="0" err="1"/>
              <a:t>IPHA</a:t>
            </a:r>
            <a:r>
              <a:rPr lang="en-US" dirty="0"/>
              <a:t>). She has been involved in healthcare in numerous roles, allowing her to build skills to engage multiple types of health care providers and customers. She has led programs providing support services to local police systems, schools, healthcare clinics, and community-based organizations through the integration of community health workers into interdisciplinary teams.  She was instrumental in developing one of the first </a:t>
            </a:r>
            <a:r>
              <a:rPr lang="en-US" dirty="0" err="1"/>
              <a:t>CHW</a:t>
            </a:r>
            <a:r>
              <a:rPr lang="en-US" dirty="0"/>
              <a:t> training programs in downstate Illinois. She has traveled the state helping organizations move towards being a trauma aware organization and for integrating CHWs into their systems. She is proud to say that for over 15 years she has been a </a:t>
            </a:r>
            <a:r>
              <a:rPr lang="en-US" dirty="0" err="1"/>
              <a:t>CHW</a:t>
            </a:r>
            <a:r>
              <a:rPr lang="en-US" dirty="0"/>
              <a:t> in Illinois.</a:t>
            </a:r>
          </a:p>
          <a:p>
            <a:endParaRPr lang="en-US" dirty="0"/>
          </a:p>
          <a:p>
            <a:r>
              <a:rPr lang="en-US" dirty="0"/>
              <a:t>Dr. Smith, thank you very much for joining us today!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39FE2-73CD-4F30-A1DD-6562506E46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34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Please note that today’s event is supported by Spanish interpretation services. </a:t>
            </a:r>
            <a:br>
              <a:rPr lang="en-US" sz="1800" kern="100" dirty="0">
                <a:effectLst/>
                <a:latin typeface="Calibri" panose="020F0502020204030204" pitchFamily="34" charset="0"/>
                <a:ea typeface="Aptos" panose="020B0004020202020204" pitchFamily="34" charset="0"/>
              </a:rPr>
            </a:br>
            <a:endParaRPr lang="en-US" sz="1800" kern="100" dirty="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In just a moment we will be launching an interpretation room for Spanish-speaking attendees. </a:t>
            </a:r>
            <a:br>
              <a:rPr lang="en-US" sz="1800" kern="100" dirty="0">
                <a:effectLst/>
                <a:latin typeface="Calibri" panose="020F0502020204030204" pitchFamily="34" charset="0"/>
                <a:ea typeface="Aptos" panose="020B0004020202020204" pitchFamily="34" charset="0"/>
              </a:rPr>
            </a:br>
            <a:endParaRPr lang="en-US" sz="1800" kern="100" dirty="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To access the interpretation room from a laptop or desktop computer, please click the Globe icon that says “Interpretation” at the bottom of the screen and select “Spanish.” Please also select “Mute Original Audio.” </a:t>
            </a:r>
            <a:br>
              <a:rPr lang="en-US" sz="1800" kern="100" dirty="0">
                <a:effectLst/>
                <a:latin typeface="Calibri" panose="020F0502020204030204" pitchFamily="34" charset="0"/>
                <a:ea typeface="Aptos" panose="020B0004020202020204" pitchFamily="34" charset="0"/>
              </a:rPr>
            </a:br>
            <a:endParaRPr lang="en-US" sz="1800" i="1" kern="100" dirty="0">
              <a:effectLst/>
              <a:latin typeface="Calibri" panose="020F0502020204030204" pitchFamily="34" charset="0"/>
              <a:ea typeface="Aptos" panose="020B0004020202020204" pitchFamily="34" charset="0"/>
            </a:endParaRPr>
          </a:p>
          <a:p>
            <a:pPr marL="0" marR="0" lvl="0" indent="0">
              <a:lnSpc>
                <a:spcPct val="115000"/>
              </a:lnSpc>
              <a:spcAft>
                <a:spcPts val="800"/>
              </a:spcAft>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We will now launch the interpretation room and allow a moment for attendees to join that channel.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71649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C077-6371-E671-1FDB-48691CFCB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6EECC-51C2-F99F-CA7F-C05D593BA11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5324078-C88C-4D5D-6AAE-9C88F378B4AE}"/>
              </a:ext>
            </a:extLst>
          </p:cNvPr>
          <p:cNvSpPr>
            <a:spLocks noGrp="1"/>
          </p:cNvSpPr>
          <p:nvPr>
            <p:ph type="body" idx="1"/>
          </p:nvPr>
        </p:nvSpPr>
        <p:spPr/>
        <p:txBody>
          <a:bodyPr/>
          <a:lstStyle/>
          <a:p>
            <a:pPr algn="l">
              <a:buNone/>
            </a:pPr>
            <a:endParaRPr lang="en-US" b="1" i="0">
              <a:solidFill>
                <a:srgbClr val="212121"/>
              </a:solidFill>
              <a:effectLst/>
              <a:latin typeface="BlinkMacSystemFont"/>
            </a:endParaRPr>
          </a:p>
          <a:p>
            <a:pPr algn="l">
              <a:buNone/>
            </a:pPr>
            <a:r>
              <a:rPr lang="en-US" b="0" i="0">
                <a:solidFill>
                  <a:srgbClr val="374151"/>
                </a:solidFill>
                <a:effectLst/>
                <a:latin typeface="Inter"/>
              </a:rPr>
              <a:t>A community health worker is a frontline public health worker who is a trusted member of and/or has an unusually close understanding of the community served. This trusting relationship enables the worker to serve as a liaison/link/intermediary between health/social services and the community to facilitate access to services and improve the quality and cultural competence of service delivery.</a:t>
            </a:r>
          </a:p>
          <a:p>
            <a:pPr algn="l">
              <a:buNone/>
            </a:pPr>
            <a:r>
              <a:rPr lang="en-US" b="0" i="0">
                <a:solidFill>
                  <a:srgbClr val="374151"/>
                </a:solidFill>
                <a:effectLst/>
                <a:latin typeface="Inter"/>
              </a:rPr>
              <a:t>A community health worker also builds individual and community capacity by increasing health knowledge and self-sufficiency through a range of activities such as outreach, community education, informal counseling, social support and advocacy.</a:t>
            </a:r>
          </a:p>
          <a:p>
            <a:pPr algn="l"/>
            <a:r>
              <a:rPr lang="en-US" b="0" i="0">
                <a:solidFill>
                  <a:srgbClr val="374151"/>
                </a:solidFill>
                <a:effectLst/>
                <a:latin typeface="Inter"/>
              </a:rPr>
              <a:t>This definition was first developed by the CHW Section and codified through APHA policy in 2009.</a:t>
            </a:r>
          </a:p>
          <a:p>
            <a:pPr algn="l">
              <a:buNone/>
            </a:pPr>
            <a:endParaRPr lang="en-US" b="1" i="0">
              <a:solidFill>
                <a:srgbClr val="212121"/>
              </a:solidFill>
              <a:effectLst/>
              <a:latin typeface="BlinkMacSystemFont"/>
            </a:endParaRPr>
          </a:p>
          <a:p>
            <a:pPr algn="l">
              <a:buNone/>
            </a:pPr>
            <a:r>
              <a:rPr lang="en-US" b="1" i="0">
                <a:solidFill>
                  <a:srgbClr val="212121"/>
                </a:solidFill>
                <a:effectLst/>
                <a:latin typeface="BlinkMacSystemFont"/>
              </a:rPr>
              <a:t>Results: </a:t>
            </a:r>
            <a:r>
              <a:rPr lang="en-US" b="0" i="0">
                <a:solidFill>
                  <a:srgbClr val="212121"/>
                </a:solidFill>
                <a:effectLst/>
                <a:latin typeface="BlinkMacSystemFont"/>
              </a:rPr>
              <a:t>Out of the 36 articles that met the inclusion criteria, most took place in the United States (n=15) with most published between 2012 and 2019 (12). CHWs were incorporated in programs that focused on access to dental care (n=10), oral health promotion only (9), early childhood caries (8), oral health promotion and services (5), and oral cancer screening (4). Common roles included providing oral health education and behavior change motivation to community members, facilitating utilization of dental services, and the delivery of diagnostic and dental services to community members. Training and outcomes were not consistently described across studies.</a:t>
            </a:r>
          </a:p>
          <a:p>
            <a:pPr algn="l">
              <a:buNone/>
            </a:pPr>
            <a:r>
              <a:rPr lang="en-US" b="1" i="0">
                <a:solidFill>
                  <a:srgbClr val="212121"/>
                </a:solidFill>
                <a:effectLst/>
                <a:latin typeface="BlinkMacSystemFont"/>
              </a:rPr>
              <a:t>Conclusion: </a:t>
            </a:r>
            <a:r>
              <a:rPr lang="en-US" b="0" i="0">
                <a:solidFill>
                  <a:srgbClr val="212121"/>
                </a:solidFill>
                <a:effectLst/>
                <a:latin typeface="BlinkMacSystemFont"/>
              </a:rPr>
              <a:t>CHWs have been used in oral health programs and interventions across a wide range of locations and contexts. The implementation and scaling-up of oral health CHW programs requires appropriate provision of training as well as community embedded monitoring and evaluation structures based on rigorous methods with clearly defined outcomes.</a:t>
            </a:r>
          </a:p>
          <a:p>
            <a:pPr algn="l"/>
            <a:r>
              <a:rPr lang="en-US" b="1" i="0">
                <a:solidFill>
                  <a:srgbClr val="212121"/>
                </a:solidFill>
                <a:effectLst/>
                <a:latin typeface="BlinkMacSystemFont"/>
              </a:rPr>
              <a:t>Keywords: </a:t>
            </a:r>
            <a:r>
              <a:rPr lang="en-US" b="0" i="0">
                <a:solidFill>
                  <a:srgbClr val="212121"/>
                </a:solidFill>
                <a:effectLst/>
                <a:latin typeface="BlinkMacSystemFont"/>
              </a:rPr>
              <a:t>Health promotion</a:t>
            </a:r>
          </a:p>
          <a:p>
            <a:pPr algn="l"/>
            <a:endParaRPr lang="en-US" b="0" i="0">
              <a:solidFill>
                <a:srgbClr val="212121"/>
              </a:solidFill>
              <a:effectLst/>
              <a:latin typeface="BlinkMacSystemFont"/>
            </a:endParaRPr>
          </a:p>
          <a:p>
            <a:pPr algn="l"/>
            <a:r>
              <a:rPr lang="en-US" b="0" i="0">
                <a:solidFill>
                  <a:srgbClr val="212121"/>
                </a:solidFill>
                <a:effectLst/>
                <a:latin typeface="BlinkMacSystemFont"/>
              </a:rPr>
              <a:t>; community health workers; dental care delivery</a:t>
            </a:r>
          </a:p>
          <a:p>
            <a:pPr algn="l"/>
            <a:endParaRPr lang="en-US" b="0" i="0">
              <a:solidFill>
                <a:srgbClr val="212121"/>
              </a:solidFill>
              <a:effectLst/>
              <a:latin typeface="BlinkMacSystemFont"/>
            </a:endParaRPr>
          </a:p>
          <a:p>
            <a:pPr algn="l"/>
            <a:endParaRPr lang="en-US" b="0" i="0">
              <a:solidFill>
                <a:srgbClr val="212121"/>
              </a:solidFill>
              <a:effectLst/>
              <a:latin typeface="BlinkMacSystemFont"/>
            </a:endParaRPr>
          </a:p>
          <a:p>
            <a:pPr algn="l">
              <a:buNone/>
            </a:pPr>
            <a:r>
              <a:rPr lang="en-US" b="0" i="0">
                <a:solidFill>
                  <a:srgbClr val="5B616B"/>
                </a:solidFill>
                <a:effectLst/>
                <a:latin typeface="BlinkMacSystemFont"/>
              </a:rPr>
              <a:t>Community Dent Health</a:t>
            </a:r>
            <a:endParaRPr lang="en-US" b="0" i="0" cap="small">
              <a:solidFill>
                <a:srgbClr val="5B616B"/>
              </a:solidFill>
              <a:effectLst/>
              <a:latin typeface="BlinkMacSystemFont"/>
            </a:endParaRPr>
          </a:p>
          <a:p>
            <a:pPr algn="l">
              <a:buNone/>
            </a:pPr>
            <a:r>
              <a:rPr lang="en-US" b="0" i="0">
                <a:solidFill>
                  <a:srgbClr val="0071BC"/>
                </a:solidFill>
                <a:effectLst/>
                <a:latin typeface="BlinkMacSystemFont"/>
              </a:rPr>
              <a:t>. </a:t>
            </a:r>
            <a:r>
              <a:rPr lang="en-US" b="0" i="0">
                <a:solidFill>
                  <a:srgbClr val="5B616B"/>
                </a:solidFill>
                <a:effectLst/>
                <a:latin typeface="BlinkMacSystemFont"/>
              </a:rPr>
              <a:t>2021 Aug 31;38(3):198-208.</a:t>
            </a:r>
          </a:p>
          <a:p>
            <a:pPr algn="l">
              <a:buNone/>
            </a:pPr>
            <a:r>
              <a:rPr lang="en-US" b="0" i="0">
                <a:solidFill>
                  <a:srgbClr val="212121"/>
                </a:solidFill>
                <a:effectLst/>
                <a:latin typeface="BlinkMacSystemFont"/>
              </a:rPr>
              <a:t> </a:t>
            </a:r>
            <a:r>
              <a:rPr lang="en-US" b="0" i="0" err="1">
                <a:solidFill>
                  <a:srgbClr val="5B616B"/>
                </a:solidFill>
                <a:effectLst/>
                <a:latin typeface="BlinkMacSystemFont"/>
              </a:rPr>
              <a:t>doi</a:t>
            </a:r>
            <a:r>
              <a:rPr lang="en-US" b="0" i="0">
                <a:solidFill>
                  <a:srgbClr val="5B616B"/>
                </a:solidFill>
                <a:effectLst/>
                <a:latin typeface="BlinkMacSystemFont"/>
              </a:rPr>
              <a:t>: 10.1922/CDH_00370Garcia11.</a:t>
            </a:r>
            <a:endParaRPr lang="en-US" b="0" i="0">
              <a:solidFill>
                <a:srgbClr val="212121"/>
              </a:solidFill>
              <a:effectLst/>
              <a:latin typeface="BlinkMacSystemFont"/>
            </a:endParaRPr>
          </a:p>
          <a:p>
            <a:pPr algn="l">
              <a:buNone/>
            </a:pPr>
            <a:r>
              <a:rPr lang="en-US" b="1" i="0">
                <a:solidFill>
                  <a:srgbClr val="212121"/>
                </a:solidFill>
                <a:effectLst/>
                <a:latin typeface="Merriweather"/>
              </a:rPr>
              <a:t>A scoping review of the roles, training, and impact of community health workers in oral health</a:t>
            </a:r>
          </a:p>
          <a:p>
            <a:pPr algn="l">
              <a:buNone/>
            </a:pPr>
            <a:r>
              <a:rPr lang="en-US" b="0" i="0" u="none" strike="noStrike">
                <a:solidFill>
                  <a:srgbClr val="0071BC"/>
                </a:solidFill>
                <a:effectLst/>
                <a:latin typeface="BlinkMacSystemFont"/>
                <a:hlinkClick r:id="rId3"/>
              </a:rPr>
              <a:t>D T Garcia</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4" tooltip="Department of Health Behavior and Policy, Virginia Commonwealth University, School of Medicine, United States."/>
              </a:rPr>
              <a:t>1</a:t>
            </a:r>
            <a:r>
              <a:rPr lang="en-US" b="0" i="0">
                <a:solidFill>
                  <a:srgbClr val="5B616B"/>
                </a:solidFill>
                <a:effectLst/>
                <a:latin typeface="BlinkMacSystemFont"/>
              </a:rPr>
              <a:t>, </a:t>
            </a:r>
            <a:r>
              <a:rPr lang="en-US" b="0" i="0" u="none" strike="noStrike">
                <a:solidFill>
                  <a:srgbClr val="0071BC"/>
                </a:solidFill>
                <a:effectLst/>
                <a:latin typeface="BlinkMacSystemFont"/>
                <a:hlinkClick r:id="rId5"/>
              </a:rPr>
              <a:t>J A Lawson</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4" tooltip="Department of Health Behavior and Policy, Virginia Commonwealth University, School of Medicine, United States."/>
              </a:rPr>
              <a:t>1</a:t>
            </a:r>
            <a:r>
              <a:rPr lang="en-US" b="0" i="0">
                <a:solidFill>
                  <a:srgbClr val="5B616B"/>
                </a:solidFill>
                <a:effectLst/>
                <a:latin typeface="BlinkMacSystemFont"/>
              </a:rPr>
              <a:t>, </a:t>
            </a:r>
            <a:r>
              <a:rPr lang="en-US" b="0" i="0" u="none" strike="noStrike">
                <a:solidFill>
                  <a:srgbClr val="0071BC"/>
                </a:solidFill>
                <a:effectLst/>
                <a:latin typeface="BlinkMacSystemFont"/>
                <a:hlinkClick r:id="rId6"/>
              </a:rPr>
              <a:t>E R Brody</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7" tooltip="Tompkins-McCaw Library for the Health Sciences, Virginia Commonwealth University, United States."/>
              </a:rPr>
              <a:t>2</a:t>
            </a:r>
            <a:r>
              <a:rPr lang="en-US" b="0" i="0">
                <a:solidFill>
                  <a:srgbClr val="5B616B"/>
                </a:solidFill>
                <a:effectLst/>
                <a:latin typeface="BlinkMacSystemFont"/>
              </a:rPr>
              <a:t>, </a:t>
            </a:r>
            <a:r>
              <a:rPr lang="en-US" b="0" i="0" u="none" strike="noStrike">
                <a:solidFill>
                  <a:srgbClr val="0071BC"/>
                </a:solidFill>
                <a:effectLst/>
                <a:latin typeface="BlinkMacSystemFont"/>
                <a:hlinkClick r:id="rId8"/>
              </a:rPr>
              <a:t>S C McKernan</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9" tooltip="Department of Preventive and Community Dentistry, University of Iowa College of Dentistry, United States."/>
              </a:rPr>
              <a:t>3</a:t>
            </a:r>
            <a:r>
              <a:rPr lang="en-US" b="0" i="0">
                <a:solidFill>
                  <a:srgbClr val="5B616B"/>
                </a:solidFill>
                <a:effectLst/>
                <a:latin typeface="BlinkMacSystemFont"/>
              </a:rPr>
              <a:t>, </a:t>
            </a:r>
            <a:r>
              <a:rPr lang="en-US" b="0" i="0" u="none" strike="noStrike">
                <a:solidFill>
                  <a:srgbClr val="0071BC"/>
                </a:solidFill>
                <a:effectLst/>
                <a:latin typeface="BlinkMacSystemFont"/>
                <a:hlinkClick r:id="rId10"/>
              </a:rPr>
              <a:t>S E Raskin</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11" tooltip="L. Douglas Wilder School of Government and Public Affairs, Virginia Commonwealth University, United States."/>
              </a:rPr>
              <a:t>4</a:t>
            </a:r>
            <a:r>
              <a:rPr lang="en-US" b="0" i="0">
                <a:solidFill>
                  <a:srgbClr val="5B616B"/>
                </a:solidFill>
                <a:effectLst/>
                <a:latin typeface="BlinkMacSystemFont"/>
              </a:rPr>
              <a:t>, </a:t>
            </a:r>
            <a:r>
              <a:rPr lang="en-US" b="0" i="0" u="none" strike="noStrike">
                <a:solidFill>
                  <a:srgbClr val="0071BC"/>
                </a:solidFill>
                <a:effectLst/>
                <a:latin typeface="BlinkMacSystemFont"/>
                <a:hlinkClick r:id="rId12"/>
              </a:rPr>
              <a:t>N R Arauz</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4" tooltip="Department of Health Behavior and Policy, Virginia Commonwealth University, School of Medicine, United States."/>
              </a:rPr>
              <a:t>1</a:t>
            </a:r>
            <a:r>
              <a:rPr lang="en-US" b="0" i="0">
                <a:solidFill>
                  <a:srgbClr val="5B616B"/>
                </a:solidFill>
                <a:effectLst/>
                <a:latin typeface="BlinkMacSystemFont"/>
              </a:rPr>
              <a:t>, </a:t>
            </a:r>
            <a:r>
              <a:rPr lang="en-US" b="0" i="0" u="none" strike="noStrike">
                <a:solidFill>
                  <a:srgbClr val="0071BC"/>
                </a:solidFill>
                <a:effectLst/>
                <a:latin typeface="BlinkMacSystemFont"/>
                <a:hlinkClick r:id="rId13"/>
              </a:rPr>
              <a:t>M </a:t>
            </a:r>
            <a:r>
              <a:rPr lang="en-US" b="0" i="0" u="none" strike="noStrike" err="1">
                <a:solidFill>
                  <a:srgbClr val="0071BC"/>
                </a:solidFill>
                <a:effectLst/>
                <a:latin typeface="BlinkMacSystemFont"/>
                <a:hlinkClick r:id="rId13"/>
              </a:rPr>
              <a:t>Mosavel</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4" tooltip="Department of Health Behavior and Policy, Virginia Commonwealth University, School of Medicine, United States."/>
              </a:rPr>
              <a:t>1</a:t>
            </a:r>
            <a:r>
              <a:rPr lang="en-US" b="0" i="0">
                <a:solidFill>
                  <a:srgbClr val="5B616B"/>
                </a:solidFill>
                <a:effectLst/>
                <a:latin typeface="BlinkMacSystemFont"/>
              </a:rPr>
              <a:t>, </a:t>
            </a:r>
            <a:r>
              <a:rPr lang="en-US" b="0" i="0" u="none" strike="noStrike">
                <a:solidFill>
                  <a:srgbClr val="0071BC"/>
                </a:solidFill>
                <a:effectLst/>
                <a:latin typeface="BlinkMacSystemFont"/>
                <a:hlinkClick r:id="rId14"/>
              </a:rPr>
              <a:t>T H Brickhouse</a:t>
            </a:r>
            <a:r>
              <a:rPr lang="en-US" b="0" i="0" baseline="30000">
                <a:solidFill>
                  <a:srgbClr val="5B616B"/>
                </a:solidFill>
                <a:effectLst/>
                <a:latin typeface="BlinkMacSystemFont"/>
              </a:rPr>
              <a:t> </a:t>
            </a:r>
            <a:r>
              <a:rPr lang="en-US" b="0" i="0" u="none" strike="noStrike" baseline="30000">
                <a:solidFill>
                  <a:srgbClr val="323A45"/>
                </a:solidFill>
                <a:effectLst/>
                <a:latin typeface="BlinkMacSystemFont"/>
                <a:hlinkClick r:id="rId15" tooltip="Department of Dental Public Health and Policy, Virginia Commonwealth University School of Dentistry, United States."/>
              </a:rPr>
              <a:t>5</a:t>
            </a:r>
            <a:endParaRPr lang="en-US" b="0" i="0">
              <a:solidFill>
                <a:srgbClr val="5B616B"/>
              </a:solidFill>
              <a:effectLst/>
              <a:latin typeface="BlinkMacSystemFont"/>
            </a:endParaRPr>
          </a:p>
          <a:p>
            <a:pPr algn="l">
              <a:buNone/>
            </a:pPr>
            <a:r>
              <a:rPr lang="en-US" b="0" i="0">
                <a:solidFill>
                  <a:srgbClr val="212121"/>
                </a:solidFill>
                <a:effectLst/>
                <a:latin typeface="BlinkMacSystemFont"/>
              </a:rPr>
              <a:t>Affiliations Expand</a:t>
            </a:r>
          </a:p>
          <a:p>
            <a:pPr algn="l">
              <a:buFont typeface="Arial" panose="020B0604020202020204" pitchFamily="34" charset="0"/>
              <a:buChar char="•"/>
            </a:pPr>
            <a:r>
              <a:rPr lang="en-US" b="0" i="0">
                <a:solidFill>
                  <a:srgbClr val="212121"/>
                </a:solidFill>
                <a:effectLst/>
                <a:latin typeface="BlinkMacSystemFont"/>
              </a:rPr>
              <a:t>PMID: 34029018</a:t>
            </a:r>
          </a:p>
          <a:p>
            <a:pPr algn="l">
              <a:buFont typeface="Arial" panose="020B0604020202020204" pitchFamily="34" charset="0"/>
              <a:buChar char="•"/>
            </a:pPr>
            <a:r>
              <a:rPr lang="en-US" b="0" i="0">
                <a:solidFill>
                  <a:srgbClr val="212121"/>
                </a:solidFill>
                <a:effectLst/>
                <a:latin typeface="BlinkMacSystemFont"/>
              </a:rPr>
              <a:t> DOI: </a:t>
            </a:r>
            <a:r>
              <a:rPr lang="en-US" b="0" i="0" u="sng">
                <a:solidFill>
                  <a:srgbClr val="205493"/>
                </a:solidFill>
                <a:effectLst/>
                <a:latin typeface="BlinkMacSystemFont"/>
                <a:hlinkClick r:id="rId16"/>
              </a:rPr>
              <a:t>10.1922/CDH_00370Garcia11</a:t>
            </a:r>
            <a:endParaRPr lang="en-US" b="0" i="0">
              <a:solidFill>
                <a:srgbClr val="212121"/>
              </a:solidFill>
              <a:effectLst/>
              <a:latin typeface="BlinkMacSystemFont"/>
            </a:endParaRPr>
          </a:p>
          <a:p>
            <a:pPr algn="l"/>
            <a:endParaRPr lang="en-US" b="0" i="0">
              <a:solidFill>
                <a:srgbClr val="212121"/>
              </a:solidFill>
              <a:effectLst/>
              <a:latin typeface="BlinkMacSystemFont"/>
            </a:endParaRPr>
          </a:p>
        </p:txBody>
      </p:sp>
      <p:sp>
        <p:nvSpPr>
          <p:cNvPr id="4" name="Slide Number Placeholder 3">
            <a:extLst>
              <a:ext uri="{FF2B5EF4-FFF2-40B4-BE49-F238E27FC236}">
                <a16:creationId xmlns:a16="http://schemas.microsoft.com/office/drawing/2014/main" id="{50B0B0DC-3FE9-860B-B796-A73A6213B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39FE2-73CD-4F30-A1DD-6562506E46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7637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39FE2-73CD-4F30-A1DD-6562506E46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292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39FE2-73CD-4F30-A1DD-6562506E46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1038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12320-1F27-E89C-9AFA-55F34DB71A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44EED6-38C6-37F2-5705-61D5F6341A3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9FFEB97-576D-627E-5C3E-44288D52F8B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67EB2DD-1F38-EEB4-1145-120ACAE7DD1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4F27204-07F8-14A8-1C09-64148FC09BF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 you Dr. Smith for that very informative presentation and for the support </a:t>
            </a:r>
            <a:r>
              <a:rPr lang="en-US" dirty="0" err="1"/>
              <a:t>IPHA</a:t>
            </a:r>
            <a:r>
              <a:rPr lang="en-US" dirty="0"/>
              <a:t> offers to our state’s CHWs.</a:t>
            </a:r>
          </a:p>
          <a:p>
            <a:endParaRPr lang="en-US" dirty="0"/>
          </a:p>
          <a:p>
            <a:r>
              <a:rPr lang="en-US" dirty="0"/>
              <a:t>It is now my pleasure to introduce Sherri Foran who will discuss the technical assistance opportunities provided to awarded local health departments. </a:t>
            </a:r>
          </a:p>
          <a:p>
            <a:endParaRPr lang="en-US" dirty="0"/>
          </a:p>
          <a:p>
            <a:r>
              <a:rPr lang="en-US" dirty="0"/>
              <a:t>Sherri Foran is a licensed dental hygienist who has worked with the Illinois Department of Public Health's Oral Health Section for over nine years.  She provides oral health education and training for providers at local health departments, federally qualified health centers, and academic associations. She currently oversees the quality and safe delivery of preventive dental care in the HFS All-Kids School-Based Oral Health Programs and the Oral Health Promotion Grant. Her intent is to share her expertise and passion for oral health with others, inspiring the next generation of licensed dental hygienists. </a:t>
            </a:r>
          </a:p>
          <a:p>
            <a:endParaRPr lang="en-US" dirty="0"/>
          </a:p>
          <a:p>
            <a:r>
              <a:rPr lang="en-US" dirty="0"/>
              <a:t>Sherri, thank you very much for joining us today!</a:t>
            </a:r>
          </a:p>
        </p:txBody>
      </p:sp>
      <p:sp>
        <p:nvSpPr>
          <p:cNvPr id="6" name="Footer Placeholder 5">
            <a:extLst>
              <a:ext uri="{FF2B5EF4-FFF2-40B4-BE49-F238E27FC236}">
                <a16:creationId xmlns:a16="http://schemas.microsoft.com/office/drawing/2014/main" id="{6B0A1D1F-AA8F-1C1F-691B-B4CB4710D61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FF98772-7EAC-C619-5F06-DF5CCCCCFB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77953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Berlin Sans FB" panose="020E06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Berlin Sans FB" panose="020E06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Berlin Sans FB" panose="020E0602020502020306"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C32C8-3CE1-469F-9029-0482E093F5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531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0201-92F8-3C60-39C9-8F7E28E7CF2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3D01DE-1F42-4DB3-6DA5-CC4221C42D1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AFC2139-9499-88FE-1F71-D6C33882766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02CC869-0BAF-7FC4-353B-2E655AC2BCB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754435-134A-81AF-BE7E-8068C0986C8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 you Sherri for that overview. The Foundation is really excited to be partnering with both IDPH and </a:t>
            </a:r>
            <a:r>
              <a:rPr lang="en-US" dirty="0" err="1"/>
              <a:t>IPHA</a:t>
            </a:r>
            <a:r>
              <a:rPr lang="en-US" dirty="0"/>
              <a:t> to provide flexibility and support local health departments in leveraging this funding opportunity to effectively implement additional supports for the children and families that you all serve.</a:t>
            </a:r>
          </a:p>
          <a:p>
            <a:endParaRPr lang="en-US" dirty="0"/>
          </a:p>
          <a:p>
            <a:r>
              <a:rPr lang="en-US" dirty="0"/>
              <a:t>Before we move to a Q&amp;A session I wanted briefly discuss the application process for this RFP.</a:t>
            </a:r>
          </a:p>
          <a:p>
            <a:endParaRPr lang="en-US" dirty="0"/>
          </a:p>
        </p:txBody>
      </p:sp>
      <p:sp>
        <p:nvSpPr>
          <p:cNvPr id="6" name="Footer Placeholder 5">
            <a:extLst>
              <a:ext uri="{FF2B5EF4-FFF2-40B4-BE49-F238E27FC236}">
                <a16:creationId xmlns:a16="http://schemas.microsoft.com/office/drawing/2014/main" id="{759F8A12-94E9-CB02-AB3D-86FE030F99A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BCCF6EA-4E87-E72C-6054-E9D2FB3CA5E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86198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Prior to accessing the application, you must have your organization’s Employer Identification Number (EIN) which is available on the most recent IRS form 990 or IRS Determination letter.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To access the application, go to ILCHF.org, click grantees &amp; applicants at the top of the screen, and then select Open RFPs. Once on the Open RFPs page scroll down to the Enhanced Pathways to Oral Health initiative and click “On-Line RFP Application.”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Once you access the portal, you will be prompted to enter log-in information. If you are a returning applicant with an account you can simply enter your email address and password. If you are a new applicant you can select “New Applicant” which will bring you to a page where you can set up an account. Please note that only one person can access the application per organization and enter information in our online portal.</a:t>
            </a:r>
          </a:p>
          <a:p>
            <a:endParaRPr lang="en-US" dirty="0"/>
          </a:p>
          <a:p>
            <a:r>
              <a:rPr lang="en-US" dirty="0"/>
              <a:t>After entering this information you will be brought to the next screen where you will be asked to enter your tax id. This is how we can ensure that only one applicant is the lead per application. </a:t>
            </a:r>
          </a:p>
          <a:p>
            <a:endParaRPr lang="en-US" dirty="0"/>
          </a:p>
          <a:p>
            <a:r>
              <a:rPr lang="en-US" dirty="0"/>
              <a:t>Once that information is entered you will be brought to the next screen where you will gain access to the online application portal. As you can see, there are tabs for you to navigate and enter the requested information on the webpage. Note that there is an option to save and continue working on the application at a later time. You will also be able to review the total application prior to submitting.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Applicants will be required to complete the following sections</a:t>
            </a:r>
          </a:p>
          <a:p>
            <a:r>
              <a:rPr lang="en-US" dirty="0"/>
              <a:t>O Organization information, including a brief project abstract, organizational background, and contact information.</a:t>
            </a:r>
          </a:p>
          <a:p>
            <a:r>
              <a:rPr lang="en-US" dirty="0"/>
              <a:t>O A community definition section that includes details for the geographic area and child population that you plan to serve </a:t>
            </a:r>
          </a:p>
          <a:p>
            <a:r>
              <a:rPr lang="en-US" dirty="0"/>
              <a:t>O A project narrative that describes how funding for this grant will be used and the need that the project will address</a:t>
            </a:r>
          </a:p>
          <a:p>
            <a:r>
              <a:rPr lang="en-US" dirty="0"/>
              <a:t>O Budget and budget narrative </a:t>
            </a:r>
          </a:p>
          <a:p>
            <a:r>
              <a:rPr lang="en-US" dirty="0"/>
              <a:t>O And then additional financial information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52580-1590-0B5B-9584-28AAF859C1E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C6EF91-0CFA-4DAC-CB97-298C559E255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AEF6087-8286-4693-7E3B-33E6CF24A0F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FD5405B-8555-F7CF-107B-F10D516416F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96782D3-156F-D2C4-10FB-1E616EB0C8E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Thank you again for joining us today! </a:t>
            </a:r>
          </a:p>
          <a:p>
            <a:endParaRPr lang="en-US" dirty="0"/>
          </a:p>
          <a:p>
            <a:r>
              <a:rPr lang="en-US" dirty="0"/>
              <a:t>My name is Zach Wilder and I am the Associate Program Officer at the Illinois Children’s Healthcare Foundation</a:t>
            </a:r>
          </a:p>
          <a:p>
            <a:endParaRPr lang="en-US" dirty="0"/>
          </a:p>
          <a:p>
            <a:r>
              <a:rPr lang="en-US" dirty="0"/>
              <a:t>The purpose of today’s session is to provide an overview of the Enhanced Pathways to Oral Health For Women, Infants, and Children Initiative, review the application process, and answer any questions that you may have.  </a:t>
            </a:r>
          </a:p>
          <a:p>
            <a:endParaRPr lang="en-US" dirty="0"/>
          </a:p>
          <a:p>
            <a:r>
              <a:rPr lang="en-US" dirty="0"/>
              <a:t>I am also thrilled to be joined today by leaders from the Illinois Public Health Association and the Illinois Department of Public Health – Oral Health Section who have extensive expertise with supporting and implementing healthcare workforce development initiatives. </a:t>
            </a:r>
          </a:p>
          <a:p>
            <a:endParaRPr lang="en-US" dirty="0"/>
          </a:p>
          <a:p>
            <a:r>
              <a:rPr lang="en-US" dirty="0"/>
              <a:t>ILCHF is proud to be collaborating with these organizations to offer a variety of individualized technical assistance opportunities that support grantees as they enhance access to oral health services for families enrolled in the WIC program. </a:t>
            </a:r>
          </a:p>
          <a:p>
            <a:endParaRPr lang="en-US" dirty="0"/>
          </a:p>
          <a:p>
            <a:r>
              <a:rPr lang="en-US" dirty="0"/>
              <a:t>And I am also excited to see the Illinois Department of Human Services WIC team in attendance today. Thank you so much for joining us!</a:t>
            </a:r>
          </a:p>
          <a:p>
            <a:endParaRPr lang="en-US" dirty="0"/>
          </a:p>
        </p:txBody>
      </p:sp>
      <p:sp>
        <p:nvSpPr>
          <p:cNvPr id="6" name="Footer Placeholder 5">
            <a:extLst>
              <a:ext uri="{FF2B5EF4-FFF2-40B4-BE49-F238E27FC236}">
                <a16:creationId xmlns:a16="http://schemas.microsoft.com/office/drawing/2014/main" id="{4D4AA60E-7F8E-8D85-C12D-D51E84977C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D0F68E2-2E8E-8FEE-EB9D-4F4ED0F85F7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45289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To provide a little more information about the Community Definition, we are asking that you define the geographic area served, the counties served by the project, and briefly describe the demographics of the community to be served. </a:t>
            </a:r>
          </a:p>
          <a:p>
            <a:endParaRPr lang="en-US" dirty="0"/>
          </a:p>
          <a:p>
            <a:r>
              <a:rPr lang="en-US" dirty="0"/>
              <a:t>Data provided can include, but is not limited to, socioeconomic status, languages spoken, insurance coverage, unemployment rates, school district spending per pupil, etc. We are asking that you discuss relevant health data if known for children and adults.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For the Project Narrative, we are asking that you describe the WIC-enrolled population that would be served and the specific oral health needs your organization would address</a:t>
            </a:r>
            <a:br>
              <a:rPr lang="en-US" sz="1800" kern="100" dirty="0">
                <a:effectLst/>
                <a:latin typeface="Calibri" panose="020F0502020204030204" pitchFamily="34" charset="0"/>
                <a:ea typeface="Aptos" panose="020B0004020202020204" pitchFamily="34" charset="0"/>
              </a:rPr>
            </a:br>
            <a:endParaRPr lang="en-US" sz="1800" kern="100" dirty="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We are also asking how you propose to use up to $40,000 over two years to enhance access to oral health resources for WIC-enrolled families.</a:t>
            </a:r>
            <a:br>
              <a:rPr lang="en-US" sz="1800" kern="100" dirty="0">
                <a:effectLst/>
                <a:latin typeface="Calibri" panose="020F0502020204030204" pitchFamily="34" charset="0"/>
                <a:ea typeface="Aptos" panose="020B0004020202020204" pitchFamily="34" charset="0"/>
              </a:rPr>
            </a:br>
            <a:endParaRPr lang="en-US" sz="1800" kern="100" dirty="0">
              <a:effectLst/>
              <a:latin typeface="Calibri" panose="020F0502020204030204" pitchFamily="34" charset="0"/>
              <a:ea typeface="Aptos" panose="020B0004020202020204" pitchFamily="34" charset="0"/>
            </a:endParaRPr>
          </a:p>
          <a:p>
            <a:pPr>
              <a:buNone/>
            </a:pPr>
            <a:r>
              <a:rPr lang="en-US" sz="1800" dirty="0">
                <a:effectLst/>
                <a:latin typeface="Calibri" panose="020F0502020204030204" pitchFamily="34" charset="0"/>
                <a:ea typeface="Aptos" panose="020B0004020202020204" pitchFamily="34" charset="0"/>
              </a:rPr>
              <a:t>We are also interested to learn how the proposed project was designed and the likelihood – based on relevant evidence or research – that the project will successfully support infants, children, and parents/caregivers</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rPr>
              <a:t>Finally, we will ask how you will track progress of the project and how you envision it being sustained beyond the grant period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800" dirty="0">
                <a:effectLst/>
                <a:latin typeface="Calibri" panose="020F0502020204030204" pitchFamily="34" charset="0"/>
                <a:ea typeface="Aptos" panose="020B0004020202020204" pitchFamily="34" charset="0"/>
              </a:rPr>
              <a:t>With regards to the budget and financial information, we will ask that you complete ILCHF’s two-year budget template and provide a budget narrative that delineates details associated with the budget, clarifies calculations leading to the budget numbers, and provides details that do not fit within the budget template. For every line item that you are requesting funds for there should be an explanation as to how those funds will be used.</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Finally, we will ask that you submit a:</a:t>
            </a:r>
          </a:p>
          <a:p>
            <a:endParaRPr lang="en-US" dirty="0"/>
          </a:p>
          <a:p>
            <a:r>
              <a:rPr lang="en-US" dirty="0"/>
              <a:t>•Officer’s Certification Form signed by the CEO/President or Department Chair</a:t>
            </a:r>
          </a:p>
          <a:p>
            <a:r>
              <a:rPr lang="en-US" dirty="0"/>
              <a:t>•IRS Letter of Exemption indicating you are a non-profit organization</a:t>
            </a:r>
          </a:p>
          <a:p>
            <a:r>
              <a:rPr lang="en-US" dirty="0"/>
              <a:t>•Most recent IRS Form 990</a:t>
            </a:r>
          </a:p>
          <a:p>
            <a:r>
              <a:rPr lang="en-US" dirty="0"/>
              <a:t>•Most recent AG IL 990</a:t>
            </a:r>
          </a:p>
          <a:p>
            <a:r>
              <a:rPr lang="en-US" dirty="0"/>
              <a:t>•Most recent audited financial statements</a:t>
            </a:r>
          </a:p>
          <a:p>
            <a:r>
              <a:rPr lang="en-US"/>
              <a:t>•Board </a:t>
            </a:r>
            <a:r>
              <a:rPr lang="en-US" dirty="0"/>
              <a:t>of Directors list</a:t>
            </a:r>
          </a:p>
          <a:p>
            <a:endParaRPr lang="en-US" dirty="0"/>
          </a:p>
          <a:p>
            <a:r>
              <a:rPr lang="en-US" dirty="0"/>
              <a:t>We recognize that many Local Health Departments are not required to file one or more of these documents. If any of these items do not apply to your organization, please attach a note in its place that briefly explains why the document won’t be provided.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have any questions at any point of this process please do not hesitate to contact us. We are here to help and want to support you in submitting the best application possible on behalf of your organization.</a:t>
            </a:r>
          </a:p>
          <a:p>
            <a:endParaRPr lang="en-US" dirty="0"/>
          </a:p>
          <a:p>
            <a:r>
              <a:rPr lang="en-US" dirty="0"/>
              <a:t>If you have any questions about this initiative, please feel free to contact me at ZacharyWilder@ilchf.org.</a:t>
            </a:r>
          </a:p>
          <a:p>
            <a:r>
              <a:rPr lang="en-US" dirty="0"/>
              <a:t> </a:t>
            </a:r>
          </a:p>
          <a:p>
            <a:r>
              <a:rPr lang="en-US" dirty="0"/>
              <a:t>If you have any technical questions related to applying for this grant, please contact our Senior Manager of Grants and Administration, Nedranae Hunt, at NedraaneHunt@ilchf.org.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With that, thank you again for joining us. I would love to take the rest of this session to answer any questions that you may have! If you have not already, please feel free to submit your questions to the Q&amp;A box located at the bottom of your screen.</a:t>
            </a:r>
          </a:p>
          <a:p>
            <a:endParaRPr lang="en-US" dirty="0"/>
          </a:p>
          <a:p>
            <a:r>
              <a:rPr lang="en-US" dirty="0"/>
              <a:t>As we near the end of this session, I want to quickly to launch two polls to learn of your interest to apply for this opportunity. </a:t>
            </a:r>
          </a:p>
          <a:p>
            <a:endParaRPr lang="en-US" dirty="0"/>
          </a:p>
          <a:p>
            <a:r>
              <a:rPr lang="en-US" dirty="0"/>
              <a:t>The first poll will ask if you are planning to submit an application? Launch Poll.</a:t>
            </a:r>
          </a:p>
          <a:p>
            <a:endParaRPr lang="en-US" dirty="0"/>
          </a:p>
          <a:p>
            <a:r>
              <a:rPr lang="en-US" dirty="0"/>
              <a:t>The second poll will ask to what degree this information session increased your understanding about the Enhanced Pathways to Oral Health for Women, Infants, and Children application process.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we get started I wanted to first provide an overview of today’s agenda.</a:t>
            </a:r>
          </a:p>
          <a:p>
            <a:endParaRPr lang="en-US" dirty="0"/>
          </a:p>
          <a:p>
            <a:r>
              <a:rPr lang="en-US" dirty="0"/>
              <a:t>We will begin by sharing an introduction of the Illinois Children’s Healthcare Foundation. We will then share an overview of the funding opportunity. Next we will turn it over to Dr. Tracey Smith, the Associate Executive Director for Public Health Practice at the Illinois Public Health Association, who will discuss the opportunity to implement Community Health Worker’s into your programs and the process of completing the Illinois Public Health Association’s Community Health Worker 101 training. </a:t>
            </a:r>
          </a:p>
          <a:p>
            <a:endParaRPr lang="en-US" dirty="0"/>
          </a:p>
          <a:p>
            <a:r>
              <a:rPr lang="en-US" dirty="0"/>
              <a:t>Next we will hear from Sherri Foran, the Public Service Administrator with the Illinois Department of Public Health – Oral Health Section, who will discuss the individualized technical assistance offered to awarded organizations. Finally, we will quickly review the application submission process and answer any outstanding questions you may have. </a:t>
            </a:r>
          </a:p>
          <a:p>
            <a:endParaRPr lang="en-US" dirty="0"/>
          </a:p>
          <a:p>
            <a:r>
              <a:rPr lang="en-US" dirty="0"/>
              <a:t>Should you have any questions throughout the course of this event, please feel free to submit them to the Q&amp;A box located at the bottom of your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Illinois Children’s Healthcare Foundation was created in December 2002 through an action of then-Attorney General Jim Ryan and an Illinois insurance carrier.</a:t>
            </a:r>
          </a:p>
          <a:p>
            <a:endParaRPr lang="en-US" dirty="0"/>
          </a:p>
          <a:p>
            <a:r>
              <a:rPr lang="en-US" dirty="0"/>
              <a:t>This action and a settlement of approximately $125 million established Illinois’ only private foundation focused solely on the health needs of children across the state.</a:t>
            </a:r>
          </a:p>
          <a:p>
            <a:endParaRPr lang="en-US" dirty="0"/>
          </a:p>
          <a:p>
            <a:r>
              <a:rPr lang="en-US" dirty="0"/>
              <a:t>Since 2004, ILCHF has awarded more than $141 million in grants to organizations working to address the healthcare needs of Illinois children and families.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Working through grantee partners across the state, the Foundation focuses its grant making on identifying and funding solutions to the barriers that prevent children from accessing the health care they need, with a primary focus on children’s oral health, mental health, and unmet and emerging needs.</a:t>
            </a:r>
          </a:p>
          <a:p>
            <a:endParaRPr lang="en-US" dirty="0"/>
          </a:p>
          <a:p>
            <a:r>
              <a:rPr lang="en-US" dirty="0"/>
              <a:t>The Foundation’s philosophy is that health care must address the whole child, and that the healthcare system in Illinois must be responsive to the needs of all children.</a:t>
            </a:r>
          </a:p>
          <a:p>
            <a:endParaRPr lang="en-US" dirty="0"/>
          </a:p>
          <a:p>
            <a:r>
              <a:rPr lang="en-US" dirty="0"/>
              <a:t>To that end, our mission is to cultivate, support, and promote initiatives that improve the health and wellness of children in Illinois. </a:t>
            </a:r>
          </a:p>
          <a:p>
            <a:endParaRPr lang="en-US" dirty="0"/>
          </a:p>
          <a:p>
            <a:r>
              <a:rPr lang="en-US" dirty="0"/>
              <a:t>All of this is done with the vision that every child in Illinois grows up healthy.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Throughout its history, ILCHF has learned from families and communities regarding the challenges they have experienced while navigating complex health care systems. </a:t>
            </a:r>
            <a:br>
              <a:rPr lang="en-US" sz="1800" kern="100" dirty="0">
                <a:effectLst/>
                <a:latin typeface="Calibri" panose="020F0502020204030204" pitchFamily="34" charset="0"/>
                <a:ea typeface="Aptos" panose="020B0004020202020204" pitchFamily="34" charset="0"/>
              </a:rPr>
            </a:br>
            <a:endParaRPr lang="en-US" sz="1800" kern="100" dirty="0">
              <a:effectLst/>
              <a:latin typeface="Calibri" panose="020F0502020204030204" pitchFamily="34" charset="0"/>
              <a:ea typeface="Aptos" panose="020B0004020202020204" pitchFamily="34" charset="0"/>
            </a:endParaRPr>
          </a:p>
          <a:p>
            <a:pPr marL="0" marR="0" lvl="0" indent="0">
              <a:lnSpc>
                <a:spcPct val="115000"/>
              </a:lnSpc>
              <a:buFont typeface="Symbol" panose="05050102010706020507" pitchFamily="18" charset="2"/>
              <a:buNone/>
            </a:pPr>
            <a:r>
              <a:rPr lang="en-US" sz="1800" kern="100" dirty="0">
                <a:effectLst/>
                <a:latin typeface="Calibri" panose="020F0502020204030204" pitchFamily="34" charset="0"/>
                <a:ea typeface="Aptos" panose="020B0004020202020204" pitchFamily="34" charset="0"/>
              </a:rPr>
              <a:t>Many children living in underserved or rural areas experience significant barriers to accessing essential oral health care services. These barriers to accessing oral health care services widen inequities and exacerbate the risk of experiencing painful complications such as tooth aches and dental caries.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fact, according to the most recent Illinois Oral Health Surveillance Brief, only 2 in 5 children enrolled in Medicaid have seen an oral health care provider in the last 12 months, and nearly 70% of children enrolled in the Head Start program have an unmet oral health need.</a:t>
            </a:r>
          </a:p>
          <a:p>
            <a:endParaRPr lang="en-US" dirty="0"/>
          </a:p>
          <a:p>
            <a:r>
              <a:rPr lang="en-US" dirty="0"/>
              <a:t>We also know that further oral health support is also needed for pregnant people. In Illinois, fewer than 1 in 5 expectant individuals enrolled in Medicaid reported receiving at least one preventive or periodontal service during their pregnancy.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All of this comes at time when Illinois is experiencing serious and concerning oral health workforce shortages. </a:t>
            </a:r>
          </a:p>
          <a:p>
            <a:pPr marL="0" indent="0">
              <a:buFontTx/>
              <a:buNone/>
            </a:pPr>
            <a:endParaRPr lang="en-US" dirty="0"/>
          </a:p>
          <a:p>
            <a:pPr marL="0" indent="0">
              <a:buFontTx/>
              <a:buNone/>
            </a:pPr>
            <a:r>
              <a:rPr lang="en-US" dirty="0"/>
              <a:t>In fact, more than 2 million Illinois residents currently live in an area with a shortage of dental healthcare providers. What is interesting about this is that Illinois has seen an increase in the number of licensed dentists and dental hygienists over the past 5 years… but what we are also seeing is decrease in the number of dentists who participate in Medicaid. </a:t>
            </a:r>
          </a:p>
          <a:p>
            <a:pPr marL="171450" indent="-171450">
              <a:buFontTx/>
              <a:buChar char="-"/>
            </a:pPr>
            <a:endParaRPr lang="en-US" dirty="0"/>
          </a:p>
          <a:p>
            <a:pPr marL="0" indent="0">
              <a:buFontTx/>
              <a:buNone/>
            </a:pPr>
            <a:r>
              <a:rPr lang="en-US" dirty="0"/>
              <a:t>From 2019 – 2022, the number of dentists who submitted at least 1 Medicaid claim per year fell by 20%, a decrease of more than 500 dentists. And the number of dentists submitting at least 50 claims per year decreased by 41%, a decrease of more than 800 dentists.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182C-8FCB-5FE7-680F-ECC05DD291B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E923EF5-8592-4600-683F-EA9FD914DC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EE82907C-A735-1D96-2F77-D1CD5814094A}"/>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5" name="Footer Placeholder 4">
            <a:extLst>
              <a:ext uri="{FF2B5EF4-FFF2-40B4-BE49-F238E27FC236}">
                <a16:creationId xmlns:a16="http://schemas.microsoft.com/office/drawing/2014/main" id="{92D4DF53-A581-01C6-C6D0-52A689414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1C900-4867-9FF7-693C-4AF4D18AF0BC}"/>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2093077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BE54-E535-166F-34D7-51AC828C7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34F09-98FD-9305-285D-83F41EB44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8F3E1-04DE-AA5C-EFDD-9519CF81B9A0}"/>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5" name="Footer Placeholder 4">
            <a:extLst>
              <a:ext uri="{FF2B5EF4-FFF2-40B4-BE49-F238E27FC236}">
                <a16:creationId xmlns:a16="http://schemas.microsoft.com/office/drawing/2014/main" id="{B322ACC4-A33E-9A76-1F0E-5E3E1406B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1B322-D132-EEF0-C6C9-F517FDC9B875}"/>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915598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56F4-E6B8-3D00-16BB-9E7EA17EC99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0A39452-3027-6CB1-7A19-60DDD160413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28B90A-A26E-B633-C034-89C89AB127EF}"/>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5" name="Footer Placeholder 4">
            <a:extLst>
              <a:ext uri="{FF2B5EF4-FFF2-40B4-BE49-F238E27FC236}">
                <a16:creationId xmlns:a16="http://schemas.microsoft.com/office/drawing/2014/main" id="{749706E2-F6F8-2A96-EA3B-E2BC1A133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F19BD-E276-44F7-F332-90C292C469C0}"/>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571207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F5F4-7620-DCA4-7C7E-0B679E783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0864A-A844-7776-5F8D-AA2679269E5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A27A4-CC8A-3267-EBC9-B613DBB3813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3C1D03-9DCA-F2FE-A331-3ECD3CDE0C7F}"/>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6" name="Footer Placeholder 5">
            <a:extLst>
              <a:ext uri="{FF2B5EF4-FFF2-40B4-BE49-F238E27FC236}">
                <a16:creationId xmlns:a16="http://schemas.microsoft.com/office/drawing/2014/main" id="{2D0C6C04-34F0-BE90-BC16-65E0546F3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A5B31-923C-029A-074B-3A1B9BF4961E}"/>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2517694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0F21-7D45-D78B-481E-A9F19611F09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1F0B3-58F3-41E6-D59A-0081A710CC3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9BE1F4F-2A7A-88FE-D080-561E2BF3D5E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276493-AB1B-D4DF-518C-D3338E1D7E2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143F9B9-0436-A155-991C-2B18DD7170D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FA1F01-7D0F-74D2-AE2B-EF1D952E267D}"/>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8" name="Footer Placeholder 7">
            <a:extLst>
              <a:ext uri="{FF2B5EF4-FFF2-40B4-BE49-F238E27FC236}">
                <a16:creationId xmlns:a16="http://schemas.microsoft.com/office/drawing/2014/main" id="{B76F26D8-2488-2072-877E-9852152BAE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E26B0-5CBD-254B-19A6-2B14A973E6D0}"/>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1265974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A666-61FC-73A3-298E-F18215AAC2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ED109-3375-55E5-88ED-64559B95EBA3}"/>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4" name="Footer Placeholder 3">
            <a:extLst>
              <a:ext uri="{FF2B5EF4-FFF2-40B4-BE49-F238E27FC236}">
                <a16:creationId xmlns:a16="http://schemas.microsoft.com/office/drawing/2014/main" id="{C37A76E4-DB48-228C-523B-1C3D938854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9A1D1C-A0F1-6360-372A-5BC215BE869D}"/>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102811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D832E-526F-4B0A-0C43-0956CFDED550}"/>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3" name="Footer Placeholder 2">
            <a:extLst>
              <a:ext uri="{FF2B5EF4-FFF2-40B4-BE49-F238E27FC236}">
                <a16:creationId xmlns:a16="http://schemas.microsoft.com/office/drawing/2014/main" id="{2500C76A-F74F-7DAE-F46C-F491F1DA42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61CDB9-985C-C6D1-5D3B-AF670AF6D30B}"/>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311800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FA05-D23E-432B-3048-2022BA92B5D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3998A30-2585-22B0-EA3B-08650B3AA63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80FF83-D565-9A98-4381-8E775DB737D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86038D-2E5E-C5E1-FC28-654149324FFB}"/>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6" name="Footer Placeholder 5">
            <a:extLst>
              <a:ext uri="{FF2B5EF4-FFF2-40B4-BE49-F238E27FC236}">
                <a16:creationId xmlns:a16="http://schemas.microsoft.com/office/drawing/2014/main" id="{4366F0B5-3CDA-7A60-5340-00B76FFDA0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4243E-A031-E998-1C5A-DEC9673285DE}"/>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32043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8C6E-F15C-CF03-3AF9-36EFBE7DEA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6E8A0D9-38F9-334F-9935-B6A0182C555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C7E92D8-65AA-94BA-C6A6-4B7B38CB58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D1CBBF-3C63-0FBD-71A0-7D1CBDBA0CDF}"/>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6" name="Footer Placeholder 5">
            <a:extLst>
              <a:ext uri="{FF2B5EF4-FFF2-40B4-BE49-F238E27FC236}">
                <a16:creationId xmlns:a16="http://schemas.microsoft.com/office/drawing/2014/main" id="{D3A30EF8-BF68-01FF-2663-428071512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8E32-927E-6834-0481-0A76774C6101}"/>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2155617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14D3-B0F8-F964-FCA7-80101F442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5624DC-B557-DF07-2FB1-FBBE95A7C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6227C-7046-9005-33B6-8F957437EF3B}"/>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5" name="Footer Placeholder 4">
            <a:extLst>
              <a:ext uri="{FF2B5EF4-FFF2-40B4-BE49-F238E27FC236}">
                <a16:creationId xmlns:a16="http://schemas.microsoft.com/office/drawing/2014/main" id="{6A2AF937-49DE-05F7-FD03-97DD94C9B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D0804-D5CF-EFD3-EAA6-EDA156D2CD82}"/>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198490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48367-6B4B-6063-16E9-0801381C75A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9D11EF-DE2B-E296-0AE9-BD5A8203CEC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AA373-D9FD-FE52-CBD4-B9095958085F}"/>
              </a:ext>
            </a:extLst>
          </p:cNvPr>
          <p:cNvSpPr>
            <a:spLocks noGrp="1"/>
          </p:cNvSpPr>
          <p:nvPr>
            <p:ph type="dt" sz="half" idx="10"/>
          </p:nvPr>
        </p:nvSpPr>
        <p:spPr/>
        <p:txBody>
          <a:bodyPr/>
          <a:lstStyle/>
          <a:p>
            <a:fld id="{BE52F44B-7780-40C0-BD75-CC150F5B5A9C}" type="datetimeFigureOut">
              <a:rPr lang="en-US" smtClean="0"/>
              <a:t>5/22/2025</a:t>
            </a:fld>
            <a:endParaRPr lang="en-US"/>
          </a:p>
        </p:txBody>
      </p:sp>
      <p:sp>
        <p:nvSpPr>
          <p:cNvPr id="5" name="Footer Placeholder 4">
            <a:extLst>
              <a:ext uri="{FF2B5EF4-FFF2-40B4-BE49-F238E27FC236}">
                <a16:creationId xmlns:a16="http://schemas.microsoft.com/office/drawing/2014/main" id="{B395D8CB-836D-4E95-CD2A-D4EAA2E03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E3BA0-04BE-8248-7E95-D8EBF82DED25}"/>
              </a:ext>
            </a:extLst>
          </p:cNvPr>
          <p:cNvSpPr>
            <a:spLocks noGrp="1"/>
          </p:cNvSpPr>
          <p:nvPr>
            <p:ph type="sldNum" sz="quarter" idx="12"/>
          </p:nvPr>
        </p:nvSpPr>
        <p:spPr/>
        <p:txBody>
          <a:bodyPr/>
          <a:lstStyle/>
          <a:p>
            <a:fld id="{7B987369-0B54-404B-A421-922F83143E83}" type="slidenum">
              <a:rPr lang="en-US" smtClean="0"/>
              <a:t>‹#›</a:t>
            </a:fld>
            <a:endParaRPr lang="en-US"/>
          </a:p>
        </p:txBody>
      </p:sp>
    </p:spTree>
    <p:extLst>
      <p:ext uri="{BB962C8B-B14F-4D97-AF65-F5344CB8AC3E}">
        <p14:creationId xmlns:p14="http://schemas.microsoft.com/office/powerpoint/2010/main" val="3256921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CBD8-0326-2ED0-574F-90E33A3F667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A0E1E88-1852-9536-E641-7E49C251E3D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5EEFEDB-6DE3-D216-D7F6-4E2443A4AA25}"/>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5" name="Footer Placeholder 4">
            <a:extLst>
              <a:ext uri="{FF2B5EF4-FFF2-40B4-BE49-F238E27FC236}">
                <a16:creationId xmlns:a16="http://schemas.microsoft.com/office/drawing/2014/main" id="{85F87F29-D4D4-EBAC-D9C3-A565251F7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A69E4-1C35-1E01-47FB-4D91B68B47D3}"/>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358623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377DF-4A62-2A8B-3C62-96481D6638FB}"/>
              </a:ext>
            </a:extLst>
          </p:cNvPr>
          <p:cNvSpPr>
            <a:spLocks noGrp="1"/>
          </p:cNvSpPr>
          <p:nvPr>
            <p:ph type="title" hasCustomPrompt="1"/>
          </p:nvPr>
        </p:nvSpPr>
        <p:spPr>
          <a:xfrm>
            <a:off x="3699162" y="547688"/>
            <a:ext cx="13331538" cy="1988345"/>
          </a:xfrm>
        </p:spPr>
        <p:txBody>
          <a:bodyPr>
            <a:normAutofit/>
          </a:bodyPr>
          <a:lstStyle>
            <a:lvl1pPr>
              <a:defRPr sz="4200" b="1">
                <a:solidFill>
                  <a:schemeClr val="accent2"/>
                </a:solidFill>
                <a:latin typeface="Segoe UI Semibold" panose="020B0702040204020203" pitchFamily="34" charset="0"/>
                <a:ea typeface="Segoe UI Black" panose="020B0A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2BA09D1-EDC9-1E31-C109-4A1D67558642}"/>
              </a:ext>
            </a:extLst>
          </p:cNvPr>
          <p:cNvSpPr>
            <a:spLocks noGrp="1"/>
          </p:cNvSpPr>
          <p:nvPr>
            <p:ph idx="1"/>
          </p:nvPr>
        </p:nvSpPr>
        <p:spPr>
          <a:xfrm>
            <a:off x="3699163" y="2738438"/>
            <a:ext cx="13331537" cy="6527007"/>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614E0B7A-BB6A-C261-4A51-245DA7C8D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047" y="9467850"/>
            <a:ext cx="1693718" cy="583392"/>
          </a:xfrm>
          <a:prstGeom prst="rect">
            <a:avLst/>
          </a:prstGeom>
        </p:spPr>
      </p:pic>
      <p:pic>
        <p:nvPicPr>
          <p:cNvPr id="12" name="Graphic 11">
            <a:extLst>
              <a:ext uri="{FF2B5EF4-FFF2-40B4-BE49-F238E27FC236}">
                <a16:creationId xmlns:a16="http://schemas.microsoft.com/office/drawing/2014/main" id="{23C4187B-5D53-0A74-909D-DD4770FE164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t="11206" r="-4047"/>
          <a:stretch/>
        </p:blipFill>
        <p:spPr>
          <a:xfrm>
            <a:off x="1" y="-1"/>
            <a:ext cx="3699164" cy="8672948"/>
          </a:xfrm>
          <a:prstGeom prst="rect">
            <a:avLst/>
          </a:prstGeom>
        </p:spPr>
      </p:pic>
    </p:spTree>
    <p:extLst>
      <p:ext uri="{BB962C8B-B14F-4D97-AF65-F5344CB8AC3E}">
        <p14:creationId xmlns:p14="http://schemas.microsoft.com/office/powerpoint/2010/main" val="84833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BF427-5B79-6E41-C8AC-9897807EF74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7C5BAC0-A275-3DC5-3F22-2E598708800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B1520-0BF4-FDA7-5F5E-DB0AC967A425}"/>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5" name="Footer Placeholder 4">
            <a:extLst>
              <a:ext uri="{FF2B5EF4-FFF2-40B4-BE49-F238E27FC236}">
                <a16:creationId xmlns:a16="http://schemas.microsoft.com/office/drawing/2014/main" id="{C651A6BD-715B-12A7-F991-8C6773923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E3C53-4CFE-8BEA-DD50-2F363F5CF64B}"/>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3654527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34DB-2E33-66B0-64CA-C150D424F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4E328-EB75-B511-0D46-12DA506E4EF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ACC21E-F0B0-0363-0701-20758A8494B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513F5-EC8D-8B67-D5A8-70410C7B2711}"/>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6" name="Footer Placeholder 5">
            <a:extLst>
              <a:ext uri="{FF2B5EF4-FFF2-40B4-BE49-F238E27FC236}">
                <a16:creationId xmlns:a16="http://schemas.microsoft.com/office/drawing/2014/main" id="{98A6B676-644D-0828-4E97-81E0AA20D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564C9-651B-95C3-71A3-B705FE1A50A7}"/>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177084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6384-8269-6153-B236-C76EC0FFDBB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E2E41-B5D0-3B8D-34F2-202224B557E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69FA8-CE11-F7F5-A528-01F9C1D516C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C0327-E0BD-B6B5-BFFC-2D399CF1788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8A4018D-D8FD-20F1-9F3C-90661305B17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1E4C5-A711-449D-EFF0-D1F673188A57}"/>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8" name="Footer Placeholder 7">
            <a:extLst>
              <a:ext uri="{FF2B5EF4-FFF2-40B4-BE49-F238E27FC236}">
                <a16:creationId xmlns:a16="http://schemas.microsoft.com/office/drawing/2014/main" id="{1686251D-77CE-E95B-A702-72BC5CEAB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4C43D6-1C65-8162-9C5B-EA2A2890966F}"/>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2307647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F22A-B54E-FD7A-2733-595B7228B2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910E3F-F822-B1C5-E03A-68E6B4B4B4D7}"/>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4" name="Footer Placeholder 3">
            <a:extLst>
              <a:ext uri="{FF2B5EF4-FFF2-40B4-BE49-F238E27FC236}">
                <a16:creationId xmlns:a16="http://schemas.microsoft.com/office/drawing/2014/main" id="{59E3EED8-BDF6-5334-5BA5-9E0F7CCA70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E94A6-60A4-856F-8EA2-B5C243DE777C}"/>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232360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F9A97-87FC-5E31-E379-A4049123B91C}"/>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3" name="Footer Placeholder 2">
            <a:extLst>
              <a:ext uri="{FF2B5EF4-FFF2-40B4-BE49-F238E27FC236}">
                <a16:creationId xmlns:a16="http://schemas.microsoft.com/office/drawing/2014/main" id="{84E605AF-6E76-F654-2599-0E031E03B8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1EBBB9-FD90-D332-B6A5-3672262F23F1}"/>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92371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06EC-DBA5-1D8D-5A00-306E063BD4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C03D586-CC14-41DE-2734-EDF0E237D87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7E4D8-3FB9-6E1C-6C86-0227868593E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F691E6D-5BD6-EF14-ED22-E44F0ABA5B1D}"/>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6" name="Footer Placeholder 5">
            <a:extLst>
              <a:ext uri="{FF2B5EF4-FFF2-40B4-BE49-F238E27FC236}">
                <a16:creationId xmlns:a16="http://schemas.microsoft.com/office/drawing/2014/main" id="{A2220A21-37B6-6FB1-F13A-D62180484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734A2-76FA-4FE1-830B-F776145359FC}"/>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3279016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41BD-4976-4F61-BC53-366087F8D51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CB71CD9-CC52-4DDA-0362-0924125C577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6F1545F-8630-6796-F869-28A11F8B180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4B8A8C4-7D27-4B57-8F1B-0E6C069C3303}"/>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6" name="Footer Placeholder 5">
            <a:extLst>
              <a:ext uri="{FF2B5EF4-FFF2-40B4-BE49-F238E27FC236}">
                <a16:creationId xmlns:a16="http://schemas.microsoft.com/office/drawing/2014/main" id="{E34503B7-AD91-52D9-2C8C-C614DE532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F2D42-6741-10AD-95F1-4650E0BA3984}"/>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2848897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9D79-3119-3ACD-B90F-73AF47065B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C48A0C-EAFA-F372-7827-01A63F2A1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77C5E-9D75-0BCF-420C-AFFA2FAAF4EA}"/>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5" name="Footer Placeholder 4">
            <a:extLst>
              <a:ext uri="{FF2B5EF4-FFF2-40B4-BE49-F238E27FC236}">
                <a16:creationId xmlns:a16="http://schemas.microsoft.com/office/drawing/2014/main" id="{2712BD8D-A8FE-1031-CF35-71D5D79E8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C69B0-DB47-CBBC-2F86-66D6BEC44E51}"/>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3968902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AFC489-7ACB-DE6E-60F0-70D863B5F38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94399-2931-B1AB-178A-81ACE2BE1C5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290FB-D5E1-3B1D-8B6B-B517611EE013}"/>
              </a:ext>
            </a:extLst>
          </p:cNvPr>
          <p:cNvSpPr>
            <a:spLocks noGrp="1"/>
          </p:cNvSpPr>
          <p:nvPr>
            <p:ph type="dt" sz="half" idx="10"/>
          </p:nvPr>
        </p:nvSpPr>
        <p:spPr/>
        <p:txBody>
          <a:bodyPr/>
          <a:lstStyle/>
          <a:p>
            <a:fld id="{0C8BD801-4AC2-4813-9633-28186CBD86A4}" type="datetimeFigureOut">
              <a:rPr lang="en-US" smtClean="0"/>
              <a:t>5/22/2025</a:t>
            </a:fld>
            <a:endParaRPr lang="en-US"/>
          </a:p>
        </p:txBody>
      </p:sp>
      <p:sp>
        <p:nvSpPr>
          <p:cNvPr id="5" name="Footer Placeholder 4">
            <a:extLst>
              <a:ext uri="{FF2B5EF4-FFF2-40B4-BE49-F238E27FC236}">
                <a16:creationId xmlns:a16="http://schemas.microsoft.com/office/drawing/2014/main" id="{EF30A155-34A9-7C62-3489-3E52BC45D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02AD9-5E4F-F713-95B4-A45284B0BA84}"/>
              </a:ext>
            </a:extLst>
          </p:cNvPr>
          <p:cNvSpPr>
            <a:spLocks noGrp="1"/>
          </p:cNvSpPr>
          <p:nvPr>
            <p:ph type="sldNum" sz="quarter" idx="12"/>
          </p:nvPr>
        </p:nvSpPr>
        <p:spPr/>
        <p:txBody>
          <a:bodyPr/>
          <a:lstStyle/>
          <a:p>
            <a:fld id="{35D08415-A59E-49CE-BDFA-67C615221F34}" type="slidenum">
              <a:rPr lang="en-US" smtClean="0"/>
              <a:t>‹#›</a:t>
            </a:fld>
            <a:endParaRPr lang="en-US"/>
          </a:p>
        </p:txBody>
      </p:sp>
    </p:spTree>
    <p:extLst>
      <p:ext uri="{BB962C8B-B14F-4D97-AF65-F5344CB8AC3E}">
        <p14:creationId xmlns:p14="http://schemas.microsoft.com/office/powerpoint/2010/main" val="176413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7D5E2-D6F9-C372-1661-4D6F3C9A94E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97830-F7F1-45D7-B52D-3ED82B8AD3B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B15F7-42FB-454A-C735-B04C043569B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BE52F44B-7780-40C0-BD75-CC150F5B5A9C}" type="datetimeFigureOut">
              <a:rPr lang="en-US" smtClean="0"/>
              <a:t>5/22/2025</a:t>
            </a:fld>
            <a:endParaRPr lang="en-US"/>
          </a:p>
        </p:txBody>
      </p:sp>
      <p:sp>
        <p:nvSpPr>
          <p:cNvPr id="5" name="Footer Placeholder 4">
            <a:extLst>
              <a:ext uri="{FF2B5EF4-FFF2-40B4-BE49-F238E27FC236}">
                <a16:creationId xmlns:a16="http://schemas.microsoft.com/office/drawing/2014/main" id="{8AE6065A-1F17-97D4-E857-8BEE65E0AA9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B9BF53-BC28-DF41-6A87-FAA26D69705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7B987369-0B54-404B-A421-922F83143E83}" type="slidenum">
              <a:rPr lang="en-US" smtClean="0"/>
              <a:t>‹#›</a:t>
            </a:fld>
            <a:endParaRPr lang="en-US"/>
          </a:p>
        </p:txBody>
      </p:sp>
    </p:spTree>
    <p:extLst>
      <p:ext uri="{BB962C8B-B14F-4D97-AF65-F5344CB8AC3E}">
        <p14:creationId xmlns:p14="http://schemas.microsoft.com/office/powerpoint/2010/main" val="1296785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67066-041F-75D7-B25B-7A38AA6138F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0F34E7-87EC-F47F-D215-9ED218FA3AD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AF328-E73E-5E3C-4E58-6A6F1147D1B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C8BD801-4AC2-4813-9633-28186CBD86A4}" type="datetimeFigureOut">
              <a:rPr lang="en-US" smtClean="0"/>
              <a:t>5/22/2025</a:t>
            </a:fld>
            <a:endParaRPr lang="en-US"/>
          </a:p>
        </p:txBody>
      </p:sp>
      <p:sp>
        <p:nvSpPr>
          <p:cNvPr id="5" name="Footer Placeholder 4">
            <a:extLst>
              <a:ext uri="{FF2B5EF4-FFF2-40B4-BE49-F238E27FC236}">
                <a16:creationId xmlns:a16="http://schemas.microsoft.com/office/drawing/2014/main" id="{B35C06E1-8A78-ADBC-E0AE-8A75BF36C0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1B10EE-779B-40D2-B356-87C277CAFA9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5D08415-A59E-49CE-BDFA-67C615221F34}" type="slidenum">
              <a:rPr lang="en-US" smtClean="0"/>
              <a:t>‹#›</a:t>
            </a:fld>
            <a:endParaRPr lang="en-US"/>
          </a:p>
        </p:txBody>
      </p:sp>
    </p:spTree>
    <p:extLst>
      <p:ext uri="{BB962C8B-B14F-4D97-AF65-F5344CB8AC3E}">
        <p14:creationId xmlns:p14="http://schemas.microsoft.com/office/powerpoint/2010/main" val="18448524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data.hrsa.gov/tools/shortage-area/hpsa-find?hmpgdshbrd=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mailto:tsmith@ipha.com" TargetMode="External"/><Relationship Id="rId5" Type="http://schemas.openxmlformats.org/officeDocument/2006/relationships/hyperlink" Target="mailto:chwsupport@ipha.com" TargetMode="Externa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0.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ilchf.org/"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mailto:nedranaehunt@ilchf.org" TargetMode="External"/><Relationship Id="rId4" Type="http://schemas.openxmlformats.org/officeDocument/2006/relationships/hyperlink" Target="mailto:zacharywilder@ilchf.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CA6"/>
        </a:solidFill>
        <a:effectLst/>
      </p:bgPr>
    </p:bg>
    <p:spTree>
      <p:nvGrpSpPr>
        <p:cNvPr id="1" name=""/>
        <p:cNvGrpSpPr/>
        <p:nvPr/>
      </p:nvGrpSpPr>
      <p:grpSpPr>
        <a:xfrm>
          <a:off x="0" y="0"/>
          <a:ext cx="0" cy="0"/>
          <a:chOff x="0" y="0"/>
          <a:chExt cx="0" cy="0"/>
        </a:xfrm>
      </p:grpSpPr>
      <p:sp>
        <p:nvSpPr>
          <p:cNvPr id="2" name="AutoShape 2"/>
          <p:cNvSpPr/>
          <p:nvPr/>
        </p:nvSpPr>
        <p:spPr>
          <a:xfrm>
            <a:off x="8804576" y="5538838"/>
            <a:ext cx="8797290" cy="95250"/>
          </a:xfrm>
          <a:prstGeom prst="line">
            <a:avLst/>
          </a:prstGeom>
          <a:ln w="47625" cap="rnd">
            <a:solidFill>
              <a:srgbClr val="FFFFFF"/>
            </a:solidFill>
            <a:prstDash val="solid"/>
            <a:headEnd type="none" w="sm" len="sm"/>
            <a:tailEnd type="none" w="sm" len="sm"/>
          </a:ln>
        </p:spPr>
        <p:txBody>
          <a:bodyPr/>
          <a:lstStyle/>
          <a:p>
            <a:endParaRPr lang="en-US"/>
          </a:p>
        </p:txBody>
      </p:sp>
      <p:sp>
        <p:nvSpPr>
          <p:cNvPr id="3" name="Freeform 3"/>
          <p:cNvSpPr/>
          <p:nvPr/>
        </p:nvSpPr>
        <p:spPr>
          <a:xfrm>
            <a:off x="13067780" y="8378502"/>
            <a:ext cx="5072306" cy="1759596"/>
          </a:xfrm>
          <a:custGeom>
            <a:avLst/>
            <a:gdLst/>
            <a:ahLst/>
            <a:cxnLst/>
            <a:rect l="l" t="t" r="r" b="b"/>
            <a:pathLst>
              <a:path w="5072306" h="1759596">
                <a:moveTo>
                  <a:pt x="0" y="0"/>
                </a:moveTo>
                <a:lnTo>
                  <a:pt x="5072306" y="0"/>
                </a:lnTo>
                <a:lnTo>
                  <a:pt x="5072306" y="1759596"/>
                </a:lnTo>
                <a:lnTo>
                  <a:pt x="0" y="175959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973920" y="3478290"/>
            <a:ext cx="8285380" cy="1935481"/>
          </a:xfrm>
          <a:prstGeom prst="rect">
            <a:avLst/>
          </a:prstGeom>
        </p:spPr>
        <p:txBody>
          <a:bodyPr lIns="0" tIns="0" rIns="0" bIns="0" rtlCol="0" anchor="t">
            <a:spAutoFit/>
          </a:bodyPr>
          <a:lstStyle/>
          <a:p>
            <a:pPr algn="ctr">
              <a:lnSpc>
                <a:spcPts val="4860"/>
              </a:lnSpc>
            </a:pPr>
            <a:r>
              <a:rPr lang="en-US" sz="4500" b="1" spc="42">
                <a:solidFill>
                  <a:srgbClr val="FFFFFF"/>
                </a:solidFill>
                <a:latin typeface="Calibri (MS) Bold"/>
                <a:ea typeface="Calibri (MS) Bold"/>
                <a:cs typeface="Calibri (MS) Bold"/>
                <a:sym typeface="Calibri (MS) Bold"/>
              </a:rPr>
              <a:t>Enhanced Pathways to </a:t>
            </a:r>
          </a:p>
          <a:p>
            <a:pPr algn="ctr">
              <a:lnSpc>
                <a:spcPts val="4860"/>
              </a:lnSpc>
            </a:pPr>
            <a:r>
              <a:rPr lang="en-US" sz="4500" b="1" spc="42">
                <a:solidFill>
                  <a:srgbClr val="FFFFFF"/>
                </a:solidFill>
                <a:latin typeface="Calibri (MS) Bold"/>
                <a:ea typeface="Calibri (MS) Bold"/>
                <a:cs typeface="Calibri (MS) Bold"/>
                <a:sym typeface="Calibri (MS) Bold"/>
              </a:rPr>
              <a:t>Oral Health for Women, Infants, </a:t>
            </a:r>
          </a:p>
          <a:p>
            <a:pPr algn="ctr">
              <a:lnSpc>
                <a:spcPts val="4860"/>
              </a:lnSpc>
            </a:pPr>
            <a:r>
              <a:rPr lang="en-US" sz="4500" b="1" spc="42">
                <a:solidFill>
                  <a:srgbClr val="FFFFFF"/>
                </a:solidFill>
                <a:latin typeface="Calibri (MS) Bold"/>
                <a:ea typeface="Calibri (MS) Bold"/>
                <a:cs typeface="Calibri (MS) Bold"/>
                <a:sym typeface="Calibri (MS) Bold"/>
              </a:rPr>
              <a:t>&amp; Children Initiative</a:t>
            </a:r>
          </a:p>
        </p:txBody>
      </p:sp>
      <p:sp>
        <p:nvSpPr>
          <p:cNvPr id="5" name="TextBox 5"/>
          <p:cNvSpPr txBox="1"/>
          <p:nvPr/>
        </p:nvSpPr>
        <p:spPr>
          <a:xfrm>
            <a:off x="9430585" y="5905064"/>
            <a:ext cx="7545273" cy="559689"/>
          </a:xfrm>
          <a:prstGeom prst="rect">
            <a:avLst/>
          </a:prstGeom>
        </p:spPr>
        <p:txBody>
          <a:bodyPr lIns="0" tIns="0" rIns="0" bIns="0" rtlCol="0" anchor="t">
            <a:spAutoFit/>
          </a:bodyPr>
          <a:lstStyle/>
          <a:p>
            <a:pPr algn="ctr">
              <a:lnSpc>
                <a:spcPts val="3888"/>
              </a:lnSpc>
            </a:pPr>
            <a:r>
              <a:rPr lang="en-US" sz="3600" b="1" spc="33">
                <a:solidFill>
                  <a:srgbClr val="FFFFFF"/>
                </a:solidFill>
                <a:latin typeface="Calibri (MS) Bold"/>
                <a:ea typeface="Calibri (MS) Bold"/>
                <a:cs typeface="Calibri (MS) Bold"/>
                <a:sym typeface="Calibri (MS) Bold"/>
              </a:rPr>
              <a:t>May 20, 2025</a:t>
            </a:r>
          </a:p>
        </p:txBody>
      </p:sp>
      <p:sp>
        <p:nvSpPr>
          <p:cNvPr id="6" name="Freeform 6"/>
          <p:cNvSpPr/>
          <p:nvPr/>
        </p:nvSpPr>
        <p:spPr>
          <a:xfrm>
            <a:off x="147914" y="785516"/>
            <a:ext cx="9240146" cy="9697143"/>
          </a:xfrm>
          <a:custGeom>
            <a:avLst/>
            <a:gdLst/>
            <a:ahLst/>
            <a:cxnLst/>
            <a:rect l="l" t="t" r="r" b="b"/>
            <a:pathLst>
              <a:path w="9240146" h="9697143">
                <a:moveTo>
                  <a:pt x="0" y="0"/>
                </a:moveTo>
                <a:lnTo>
                  <a:pt x="9240146" y="0"/>
                </a:lnTo>
                <a:lnTo>
                  <a:pt x="9240146" y="9697143"/>
                </a:lnTo>
                <a:lnTo>
                  <a:pt x="0" y="9697143"/>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10359933" y="2403221"/>
            <a:ext cx="6765688" cy="5218037"/>
          </a:xfrm>
          <a:custGeom>
            <a:avLst/>
            <a:gdLst/>
            <a:ahLst/>
            <a:cxnLst/>
            <a:rect l="l" t="t" r="r" b="b"/>
            <a:pathLst>
              <a:path w="6765688" h="5218037">
                <a:moveTo>
                  <a:pt x="0" y="0"/>
                </a:moveTo>
                <a:lnTo>
                  <a:pt x="6765688" y="0"/>
                </a:lnTo>
                <a:lnTo>
                  <a:pt x="6765688" y="5218037"/>
                </a:lnTo>
                <a:lnTo>
                  <a:pt x="0" y="52180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Oral Health Challenges Amongst Families Enrolled in WIC </a:t>
            </a:r>
          </a:p>
        </p:txBody>
      </p:sp>
      <p:sp>
        <p:nvSpPr>
          <p:cNvPr id="5" name="TextBox 5"/>
          <p:cNvSpPr txBox="1"/>
          <p:nvPr/>
        </p:nvSpPr>
        <p:spPr>
          <a:xfrm>
            <a:off x="10591800" y="9140127"/>
            <a:ext cx="6814229" cy="1007737"/>
          </a:xfrm>
          <a:prstGeom prst="rect">
            <a:avLst/>
          </a:prstGeom>
        </p:spPr>
        <p:txBody>
          <a:bodyPr lIns="0" tIns="0" rIns="0" bIns="0" rtlCol="0" anchor="t">
            <a:spAutoFit/>
          </a:bodyPr>
          <a:lstStyle/>
          <a:p>
            <a:pPr algn="l">
              <a:lnSpc>
                <a:spcPts val="1950"/>
              </a:lnSpc>
            </a:pPr>
            <a:r>
              <a:rPr lang="en-US" sz="1300">
                <a:solidFill>
                  <a:schemeClr val="bg1">
                    <a:lumMod val="50000"/>
                  </a:schemeClr>
                </a:solidFill>
                <a:latin typeface="Calibri (MS)"/>
                <a:ea typeface="Calibri (MS)"/>
                <a:cs typeface="Calibri (MS)"/>
                <a:sym typeface="Calibri (MS)"/>
              </a:rPr>
              <a:t>Source: Clairborne, D. M., Chen, C., &amp; Zhang, Q. (2022, February). Disparities in Caregiver-Reported Dental Cavities and Toothaches Among Children in the Special Supplemental Nutrition for Women, Infants, and Children (WIC) Program. The Journal of Dental Hygiene, 96(1), 43-54.</a:t>
            </a:r>
          </a:p>
          <a:p>
            <a:pPr algn="l">
              <a:lnSpc>
                <a:spcPts val="1950"/>
              </a:lnSpc>
            </a:pPr>
            <a:endParaRPr lang="en-US" sz="1300">
              <a:solidFill>
                <a:srgbClr val="000000"/>
              </a:solidFill>
              <a:latin typeface="Calibri (MS)"/>
              <a:ea typeface="Calibri (MS)"/>
              <a:cs typeface="Calibri (MS)"/>
              <a:sym typeface="Calibri (MS)"/>
            </a:endParaRPr>
          </a:p>
        </p:txBody>
      </p:sp>
      <p:sp>
        <p:nvSpPr>
          <p:cNvPr id="6" name="TextBox 6"/>
          <p:cNvSpPr txBox="1"/>
          <p:nvPr/>
        </p:nvSpPr>
        <p:spPr>
          <a:xfrm>
            <a:off x="1028700" y="2601281"/>
            <a:ext cx="7789142" cy="5669279"/>
          </a:xfrm>
          <a:prstGeom prst="rect">
            <a:avLst/>
          </a:prstGeom>
        </p:spPr>
        <p:txBody>
          <a:bodyPr lIns="0" tIns="0" rIns="0" bIns="0" rtlCol="0" anchor="t">
            <a:spAutoFit/>
          </a:bodyPr>
          <a:lstStyle/>
          <a:p>
            <a:pPr algn="l">
              <a:lnSpc>
                <a:spcPts val="4800"/>
              </a:lnSpc>
            </a:pPr>
            <a:r>
              <a:rPr lang="en-US" sz="3200">
                <a:solidFill>
                  <a:schemeClr val="bg1">
                    <a:lumMod val="50000"/>
                  </a:schemeClr>
                </a:solidFill>
                <a:latin typeface="Calibri (MS)"/>
                <a:ea typeface="Calibri (MS)"/>
                <a:cs typeface="Calibri (MS)"/>
                <a:sym typeface="Calibri (MS)"/>
              </a:rPr>
              <a:t>Every month the Illinois WIC program serves:</a:t>
            </a:r>
          </a:p>
          <a:p>
            <a:pPr marL="561349" lvl="1" indent="-280674" algn="l">
              <a:lnSpc>
                <a:spcPts val="3900"/>
              </a:lnSpc>
              <a:buFont typeface="Arial"/>
              <a:buChar char="•"/>
            </a:pPr>
            <a:r>
              <a:rPr lang="en-US" sz="2600">
                <a:solidFill>
                  <a:schemeClr val="bg1">
                    <a:lumMod val="50000"/>
                  </a:schemeClr>
                </a:solidFill>
                <a:latin typeface="Calibri (MS)"/>
                <a:ea typeface="Calibri (MS)"/>
                <a:cs typeface="Calibri (MS)"/>
                <a:sym typeface="Calibri (MS)"/>
              </a:rPr>
              <a:t>124,000 infants &amp; children</a:t>
            </a:r>
          </a:p>
          <a:p>
            <a:pPr marL="561349" lvl="1" indent="-280674" algn="l">
              <a:lnSpc>
                <a:spcPts val="3900"/>
              </a:lnSpc>
              <a:buFont typeface="Arial"/>
              <a:buChar char="•"/>
            </a:pPr>
            <a:r>
              <a:rPr lang="en-US" sz="2600">
                <a:solidFill>
                  <a:schemeClr val="bg1">
                    <a:lumMod val="50000"/>
                  </a:schemeClr>
                </a:solidFill>
                <a:latin typeface="Calibri (MS)"/>
                <a:ea typeface="Calibri (MS)"/>
                <a:cs typeface="Calibri (MS)"/>
                <a:sym typeface="Calibri (MS)"/>
              </a:rPr>
              <a:t>37,000 parents/caregivers</a:t>
            </a:r>
          </a:p>
          <a:p>
            <a:pPr algn="l">
              <a:lnSpc>
                <a:spcPts val="3900"/>
              </a:lnSpc>
            </a:pPr>
            <a:endParaRPr lang="en-US" sz="2600">
              <a:solidFill>
                <a:schemeClr val="bg1">
                  <a:lumMod val="50000"/>
                </a:schemeClr>
              </a:solidFill>
              <a:latin typeface="Calibri (MS)"/>
              <a:ea typeface="Calibri (MS)"/>
              <a:cs typeface="Calibri (MS)"/>
              <a:sym typeface="Calibri (MS)"/>
            </a:endParaRPr>
          </a:p>
          <a:p>
            <a:pPr algn="l">
              <a:lnSpc>
                <a:spcPts val="4800"/>
              </a:lnSpc>
            </a:pPr>
            <a:r>
              <a:rPr lang="en-US" sz="3200" b="1">
                <a:solidFill>
                  <a:srgbClr val="F79B2E"/>
                </a:solidFill>
                <a:latin typeface="Calibri (MS)"/>
                <a:ea typeface="Calibri (MS)"/>
                <a:cs typeface="Calibri (MS)"/>
                <a:sym typeface="Calibri (MS)"/>
              </a:rPr>
              <a:t>Barriers to care have resulted in children enrolled in the WIC program experiencing significantly higher rates of cavities and lower oral healthcare utilization </a:t>
            </a:r>
          </a:p>
          <a:p>
            <a:pPr algn="l">
              <a:lnSpc>
                <a:spcPts val="3900"/>
              </a:lnSpc>
            </a:pPr>
            <a:endParaRPr lang="en-US" sz="3200">
              <a:solidFill>
                <a:schemeClr val="bg1">
                  <a:lumMod val="50000"/>
                </a:schemeClr>
              </a:solidFill>
              <a:latin typeface="Calibri (MS)"/>
              <a:ea typeface="Calibri (MS)"/>
              <a:cs typeface="Calibri (MS)"/>
              <a:sym typeface="Calibri (MS)"/>
            </a:endParaRPr>
          </a:p>
          <a:p>
            <a:pPr algn="l">
              <a:lnSpc>
                <a:spcPts val="4800"/>
              </a:lnSpc>
            </a:pPr>
            <a:endParaRPr lang="en-US" sz="3200">
              <a:solidFill>
                <a:schemeClr val="bg1">
                  <a:lumMod val="50000"/>
                </a:schemeClr>
              </a:solidFill>
              <a:latin typeface="Calibri (MS)"/>
              <a:ea typeface="Calibri (MS)"/>
              <a:cs typeface="Calibri (MS)"/>
              <a:sym typeface="Calibri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9641" y="304800"/>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a:t>
            </a:r>
          </a:p>
        </p:txBody>
      </p:sp>
      <p:sp>
        <p:nvSpPr>
          <p:cNvPr id="4" name="TextBox 4"/>
          <p:cNvSpPr txBox="1"/>
          <p:nvPr/>
        </p:nvSpPr>
        <p:spPr>
          <a:xfrm>
            <a:off x="1026831" y="3510604"/>
            <a:ext cx="8042972" cy="3404870"/>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ILCHF is seeking proposals in response to its </a:t>
            </a:r>
            <a:r>
              <a:rPr lang="en-US" sz="3200">
                <a:solidFill>
                  <a:srgbClr val="F79B2E"/>
                </a:solidFill>
                <a:latin typeface="Calibri (MS)"/>
                <a:ea typeface="Calibri (MS)"/>
                <a:cs typeface="Calibri (MS)"/>
                <a:sym typeface="Calibri (MS)"/>
              </a:rPr>
              <a:t>“</a:t>
            </a:r>
            <a:r>
              <a:rPr lang="en-US" sz="3200" b="1">
                <a:solidFill>
                  <a:srgbClr val="F79B2E"/>
                </a:solidFill>
                <a:latin typeface="Calibri (MS) Bold"/>
                <a:ea typeface="Calibri (MS) Bold"/>
                <a:cs typeface="Calibri (MS) Bold"/>
                <a:sym typeface="Calibri (MS) Bold"/>
              </a:rPr>
              <a:t>ENHANCED PATHWAYS TO ORAL HEALTH FOR WOMEN, INFANTS, AND CHILDREN INITIATIVE”</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that improve oral health education, patient navigation, and integrated care for families enrolled in the WIC program.  </a:t>
            </a:r>
          </a:p>
        </p:txBody>
      </p:sp>
      <p:sp>
        <p:nvSpPr>
          <p:cNvPr id="5" name="Freeform 5"/>
          <p:cNvSpPr/>
          <p:nvPr/>
        </p:nvSpPr>
        <p:spPr>
          <a:xfrm>
            <a:off x="9282494" y="1579706"/>
            <a:ext cx="9005506" cy="8732694"/>
          </a:xfrm>
          <a:custGeom>
            <a:avLst/>
            <a:gdLst/>
            <a:ahLst/>
            <a:cxnLst/>
            <a:rect l="l" t="t" r="r" b="b"/>
            <a:pathLst>
              <a:path w="9005506" h="10287000">
                <a:moveTo>
                  <a:pt x="0" y="0"/>
                </a:moveTo>
                <a:lnTo>
                  <a:pt x="9005506" y="0"/>
                </a:lnTo>
                <a:lnTo>
                  <a:pt x="9005506" y="10287000"/>
                </a:lnTo>
                <a:lnTo>
                  <a:pt x="0" y="10287000"/>
                </a:lnTo>
                <a:lnTo>
                  <a:pt x="0" y="0"/>
                </a:lnTo>
                <a:close/>
              </a:path>
            </a:pathLst>
          </a:custGeom>
          <a:blipFill>
            <a:blip r:embed="rId3"/>
            <a:stretch>
              <a:fillRect l="-46348" t="-15557" r="-47746" b="-17798"/>
            </a:stretch>
          </a:blipFill>
        </p:spPr>
        <p:txBody>
          <a:bodyPr/>
          <a:lstStyle/>
          <a:p>
            <a:endParaRPr lang="en-US"/>
          </a:p>
        </p:txBody>
      </p:sp>
      <p:sp>
        <p:nvSpPr>
          <p:cNvPr id="6" name="Freeform 6"/>
          <p:cNvSpPr/>
          <p:nvPr/>
        </p:nvSpPr>
        <p:spPr>
          <a:xfrm rot="-2700000">
            <a:off x="10437794" y="5726119"/>
            <a:ext cx="6870357" cy="7677658"/>
          </a:xfrm>
          <a:custGeom>
            <a:avLst/>
            <a:gdLst/>
            <a:ahLst/>
            <a:cxnLst/>
            <a:rect l="l" t="t" r="r" b="b"/>
            <a:pathLst>
              <a:path w="6870357" h="7677658">
                <a:moveTo>
                  <a:pt x="0" y="0"/>
                </a:moveTo>
                <a:lnTo>
                  <a:pt x="6870356" y="0"/>
                </a:lnTo>
                <a:lnTo>
                  <a:pt x="6870356" y="7677658"/>
                </a:lnTo>
                <a:lnTo>
                  <a:pt x="0" y="7677658"/>
                </a:lnTo>
                <a:lnTo>
                  <a:pt x="0" y="0"/>
                </a:lnTo>
                <a:close/>
              </a:path>
            </a:pathLst>
          </a:custGeom>
          <a:blipFill>
            <a:blip r:embed="rId4">
              <a:extLst>
                <a:ext uri="{96DAC541-7B7A-43D3-8B79-37D633B846F1}">
                  <asvg:svgBlip xmlns:asvg="http://schemas.microsoft.com/office/drawing/2016/SVG/main" r:embed="rId5"/>
                </a:ext>
              </a:extLst>
            </a:blip>
            <a:stretch>
              <a:fillRect l="-30380" t="-10108"/>
            </a:stretch>
          </a:blipFill>
        </p:spPr>
        <p:txBody>
          <a:bodyPr/>
          <a:lstStyle/>
          <a:p>
            <a:endParaRPr lang="en-US"/>
          </a:p>
        </p:txBody>
      </p:sp>
      <p:sp>
        <p:nvSpPr>
          <p:cNvPr id="7" name="TextBox 7"/>
          <p:cNvSpPr txBox="1"/>
          <p:nvPr/>
        </p:nvSpPr>
        <p:spPr>
          <a:xfrm>
            <a:off x="1077266" y="962025"/>
            <a:ext cx="16231532"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Overview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53A8FB6-F82D-5761-0265-C75CF388F6BD}"/>
              </a:ext>
            </a:extLst>
          </p:cNvPr>
          <p:cNvSpPr/>
          <p:nvPr/>
        </p:nvSpPr>
        <p:spPr>
          <a:xfrm>
            <a:off x="9282494" y="1579706"/>
            <a:ext cx="9005506" cy="8732694"/>
          </a:xfrm>
          <a:custGeom>
            <a:avLst/>
            <a:gdLst/>
            <a:ahLst/>
            <a:cxnLst/>
            <a:rect l="l" t="t" r="r" b="b"/>
            <a:pathLst>
              <a:path w="9005506" h="10287000">
                <a:moveTo>
                  <a:pt x="0" y="0"/>
                </a:moveTo>
                <a:lnTo>
                  <a:pt x="9005506" y="0"/>
                </a:lnTo>
                <a:lnTo>
                  <a:pt x="9005506" y="10287000"/>
                </a:lnTo>
                <a:lnTo>
                  <a:pt x="0" y="10287000"/>
                </a:lnTo>
                <a:lnTo>
                  <a:pt x="0" y="0"/>
                </a:lnTo>
                <a:close/>
              </a:path>
            </a:pathLst>
          </a:custGeom>
          <a:blipFill>
            <a:blip r:embed="rId3"/>
            <a:stretch>
              <a:fillRect l="-46348" t="-15557" r="-47746" b="-17798"/>
            </a:stretch>
          </a:blipFill>
        </p:spPr>
        <p:txBody>
          <a:bodyPr/>
          <a:lstStyle/>
          <a:p>
            <a:endParaRPr lang="en-US"/>
          </a:p>
        </p:txBody>
      </p:sp>
      <p:sp>
        <p:nvSpPr>
          <p:cNvPr id="2" name="TextBox 2"/>
          <p:cNvSpPr txBox="1"/>
          <p:nvPr/>
        </p:nvSpPr>
        <p:spPr>
          <a:xfrm>
            <a:off x="1026831" y="3109535"/>
            <a:ext cx="8042972" cy="4431665"/>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14 two-year grants of </a:t>
            </a:r>
            <a:r>
              <a:rPr lang="en-US" sz="3200" b="1">
                <a:solidFill>
                  <a:srgbClr val="F79B2E"/>
                </a:solidFill>
                <a:latin typeface="Calibri (MS) Bold"/>
                <a:ea typeface="Calibri (MS) Bold"/>
                <a:cs typeface="Calibri (MS) Bold"/>
                <a:sym typeface="Calibri (MS) Bold"/>
              </a:rPr>
              <a:t>up to $40,000</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each to </a:t>
            </a:r>
            <a:r>
              <a:rPr lang="en-US" sz="3200" b="1">
                <a:solidFill>
                  <a:srgbClr val="F79B2E"/>
                </a:solidFill>
                <a:latin typeface="Calibri (MS) Bold"/>
                <a:ea typeface="Calibri (MS) Bold"/>
                <a:cs typeface="Calibri (MS) Bold"/>
                <a:sym typeface="Calibri (MS) Bold"/>
              </a:rPr>
              <a:t>Local Health Departments </a:t>
            </a:r>
            <a:r>
              <a:rPr lang="en-US" sz="3200">
                <a:solidFill>
                  <a:schemeClr val="bg1">
                    <a:lumMod val="50000"/>
                  </a:schemeClr>
                </a:solidFill>
                <a:latin typeface="Calibri (MS)"/>
                <a:ea typeface="Calibri (MS)"/>
                <a:cs typeface="Calibri (MS)"/>
                <a:sym typeface="Calibri (MS)"/>
              </a:rPr>
              <a:t>with 1+ WIC clinics</a:t>
            </a:r>
          </a:p>
          <a:p>
            <a:pPr algn="l">
              <a:lnSpc>
                <a:spcPts val="4480"/>
              </a:lnSpc>
            </a:pPr>
            <a:endParaRPr lang="en-US" sz="3200">
              <a:solidFill>
                <a:srgbClr val="000000"/>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Funding can primarily be directed toward the salaries and professional development of:</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 Community Health Workers</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 Primary medical providers</a:t>
            </a:r>
          </a:p>
          <a:p>
            <a:pPr algn="l">
              <a:lnSpc>
                <a:spcPts val="3640"/>
              </a:lnSpc>
            </a:pPr>
            <a:r>
              <a:rPr lang="en-US" sz="2600">
                <a:solidFill>
                  <a:schemeClr val="bg1">
                    <a:lumMod val="50000"/>
                  </a:schemeClr>
                </a:solidFill>
                <a:latin typeface="Calibri (MS)"/>
                <a:ea typeface="Calibri (MS)"/>
                <a:cs typeface="Calibri (MS)"/>
                <a:sym typeface="Calibri (MS)"/>
              </a:rPr>
              <a:t>            i.e. physicians, nurses, physician assistants, etc.</a:t>
            </a:r>
          </a:p>
        </p:txBody>
      </p:sp>
      <p:sp>
        <p:nvSpPr>
          <p:cNvPr id="4" name="Freeform 4"/>
          <p:cNvSpPr/>
          <p:nvPr/>
        </p:nvSpPr>
        <p:spPr>
          <a:xfrm rot="-2700000">
            <a:off x="10437794" y="5726119"/>
            <a:ext cx="6870357" cy="7677658"/>
          </a:xfrm>
          <a:custGeom>
            <a:avLst/>
            <a:gdLst/>
            <a:ahLst/>
            <a:cxnLst/>
            <a:rect l="l" t="t" r="r" b="b"/>
            <a:pathLst>
              <a:path w="6870357" h="7677658">
                <a:moveTo>
                  <a:pt x="0" y="0"/>
                </a:moveTo>
                <a:lnTo>
                  <a:pt x="6870356" y="0"/>
                </a:lnTo>
                <a:lnTo>
                  <a:pt x="6870356" y="7677658"/>
                </a:lnTo>
                <a:lnTo>
                  <a:pt x="0" y="7677658"/>
                </a:lnTo>
                <a:lnTo>
                  <a:pt x="0" y="0"/>
                </a:lnTo>
                <a:close/>
              </a:path>
            </a:pathLst>
          </a:custGeom>
          <a:blipFill>
            <a:blip r:embed="rId4">
              <a:extLst>
                <a:ext uri="{96DAC541-7B7A-43D3-8B79-37D633B846F1}">
                  <asvg:svgBlip xmlns:asvg="http://schemas.microsoft.com/office/drawing/2016/SVG/main" r:embed="rId5"/>
                </a:ext>
              </a:extLst>
            </a:blip>
            <a:stretch>
              <a:fillRect l="-30380" t="-10108"/>
            </a:stretch>
          </a:blipFill>
        </p:spPr>
        <p:txBody>
          <a:bodyPr/>
          <a:lstStyle/>
          <a:p>
            <a:endParaRPr lang="en-US"/>
          </a:p>
        </p:txBody>
      </p:sp>
      <p:sp>
        <p:nvSpPr>
          <p:cNvPr id="5" name="AutoShape 5"/>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6" name="TextBox 6"/>
          <p:cNvSpPr txBox="1"/>
          <p:nvPr/>
        </p:nvSpPr>
        <p:spPr>
          <a:xfrm>
            <a:off x="1029641" y="304800"/>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a:t>
            </a:r>
          </a:p>
        </p:txBody>
      </p:sp>
      <p:sp>
        <p:nvSpPr>
          <p:cNvPr id="7" name="TextBox 7"/>
          <p:cNvSpPr txBox="1"/>
          <p:nvPr/>
        </p:nvSpPr>
        <p:spPr>
          <a:xfrm>
            <a:off x="1077266" y="962025"/>
            <a:ext cx="16231532"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Overview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10001361" y="1850211"/>
            <a:ext cx="7615943" cy="7916572"/>
          </a:xfrm>
          <a:custGeom>
            <a:avLst/>
            <a:gdLst/>
            <a:ahLst/>
            <a:cxnLst/>
            <a:rect l="l" t="t" r="r" b="b"/>
            <a:pathLst>
              <a:path w="7615943" h="7916572">
                <a:moveTo>
                  <a:pt x="0" y="0"/>
                </a:moveTo>
                <a:lnTo>
                  <a:pt x="7615943" y="0"/>
                </a:lnTo>
                <a:lnTo>
                  <a:pt x="7615943" y="7916572"/>
                </a:lnTo>
                <a:lnTo>
                  <a:pt x="0" y="791657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9641" y="2390659"/>
            <a:ext cx="8042972" cy="6298565"/>
          </a:xfrm>
          <a:prstGeom prst="rect">
            <a:avLst/>
          </a:prstGeom>
        </p:spPr>
        <p:txBody>
          <a:bodyPr lIns="0" tIns="0" rIns="0" bIns="0" rtlCol="0" anchor="t">
            <a:spAutoFit/>
          </a:bodyPr>
          <a:lstStyle/>
          <a:p>
            <a:pPr algn="l">
              <a:lnSpc>
                <a:spcPts val="4480"/>
              </a:lnSpc>
            </a:pPr>
            <a:r>
              <a:rPr lang="en-US" sz="3200" b="1">
                <a:solidFill>
                  <a:srgbClr val="F79B2E"/>
                </a:solidFill>
                <a:latin typeface="Calibri (MS) Bold"/>
                <a:ea typeface="Calibri (MS) Bold"/>
                <a:cs typeface="Calibri (MS) Bold"/>
                <a:sym typeface="Calibri (MS) Bold"/>
              </a:rPr>
              <a:t>Community Health Workers</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can:</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Offer case management to identify dental providers who accept Medicaid / CHIP</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Offer basic oral health education and nutritional counseling</a:t>
            </a:r>
          </a:p>
          <a:p>
            <a:pPr algn="l">
              <a:lnSpc>
                <a:spcPts val="4480"/>
              </a:lnSpc>
            </a:pPr>
            <a:endParaRPr lang="en-US" sz="2600">
              <a:solidFill>
                <a:srgbClr val="000000"/>
              </a:solidFill>
              <a:latin typeface="Calibri (MS)"/>
              <a:ea typeface="Calibri (MS)"/>
              <a:cs typeface="Calibri (MS)"/>
              <a:sym typeface="Calibri (MS)"/>
            </a:endParaRPr>
          </a:p>
          <a:p>
            <a:pPr algn="l">
              <a:lnSpc>
                <a:spcPts val="4480"/>
              </a:lnSpc>
            </a:pPr>
            <a:r>
              <a:rPr lang="en-US" sz="3200" b="1">
                <a:solidFill>
                  <a:srgbClr val="F79B2E"/>
                </a:solidFill>
                <a:latin typeface="Calibri (MS) Bold"/>
                <a:ea typeface="Calibri (MS) Bold"/>
                <a:cs typeface="Calibri (MS) Bold"/>
                <a:sym typeface="Calibri (MS) Bold"/>
              </a:rPr>
              <a:t>Primary Medical Providers</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can:</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Counsel caregivers on oral health and refer to a dental home</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Identify suspicious lesions that a dentist should evaluate</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Apply fluoride varnish to children ages 5 and under (Medicaid reimbursable)</a:t>
            </a:r>
          </a:p>
        </p:txBody>
      </p:sp>
      <p:sp>
        <p:nvSpPr>
          <p:cNvPr id="5" name="TextBox 5"/>
          <p:cNvSpPr txBox="1"/>
          <p:nvPr/>
        </p:nvSpPr>
        <p:spPr>
          <a:xfrm>
            <a:off x="1029641" y="304800"/>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a:t>
            </a:r>
          </a:p>
        </p:txBody>
      </p:sp>
      <p:sp>
        <p:nvSpPr>
          <p:cNvPr id="6" name="TextBox 6"/>
          <p:cNvSpPr txBox="1"/>
          <p:nvPr/>
        </p:nvSpPr>
        <p:spPr>
          <a:xfrm>
            <a:off x="1077266" y="962025"/>
            <a:ext cx="16231532"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Why Community Health Workers &amp; Primary Medical Providers?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10001361" y="1850211"/>
            <a:ext cx="7615943" cy="7916572"/>
          </a:xfrm>
          <a:custGeom>
            <a:avLst/>
            <a:gdLst/>
            <a:ahLst/>
            <a:cxnLst/>
            <a:rect l="l" t="t" r="r" b="b"/>
            <a:pathLst>
              <a:path w="7615943" h="7916572">
                <a:moveTo>
                  <a:pt x="0" y="0"/>
                </a:moveTo>
                <a:lnTo>
                  <a:pt x="7615943" y="0"/>
                </a:lnTo>
                <a:lnTo>
                  <a:pt x="7615943" y="7916572"/>
                </a:lnTo>
                <a:lnTo>
                  <a:pt x="0" y="791657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77266" y="3102928"/>
            <a:ext cx="8042972" cy="4003660"/>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Awarded Local Health Departments would receive </a:t>
            </a:r>
            <a:r>
              <a:rPr lang="en-US" sz="3200" b="1">
                <a:solidFill>
                  <a:srgbClr val="F79B2E"/>
                </a:solidFill>
                <a:latin typeface="Calibri (MS)"/>
                <a:ea typeface="Calibri (MS)"/>
                <a:cs typeface="Calibri (MS)"/>
                <a:sym typeface="Calibri (MS)"/>
              </a:rPr>
              <a:t>individualized technical assistance </a:t>
            </a:r>
            <a:r>
              <a:rPr lang="en-US" sz="3200">
                <a:solidFill>
                  <a:schemeClr val="bg1">
                    <a:lumMod val="50000"/>
                  </a:schemeClr>
                </a:solidFill>
                <a:latin typeface="Calibri (MS)"/>
                <a:ea typeface="Calibri (MS)"/>
                <a:cs typeface="Calibri (MS)"/>
                <a:sym typeface="Calibri (MS)"/>
              </a:rPr>
              <a:t>from IDPH-OHS</a:t>
            </a:r>
          </a:p>
          <a:p>
            <a:pPr algn="l">
              <a:lnSpc>
                <a:spcPts val="4480"/>
              </a:lnSpc>
            </a:pPr>
            <a:endParaRPr lang="en-US" sz="3200">
              <a:solidFill>
                <a:srgbClr val="000000"/>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Grant funds can also be used to complete </a:t>
            </a:r>
            <a:r>
              <a:rPr lang="en-US" sz="3200" err="1">
                <a:solidFill>
                  <a:schemeClr val="bg1">
                    <a:lumMod val="50000"/>
                  </a:schemeClr>
                </a:solidFill>
                <a:latin typeface="Calibri (MS)"/>
                <a:ea typeface="Calibri (MS)"/>
                <a:cs typeface="Calibri (MS)"/>
                <a:sym typeface="Calibri (MS)"/>
              </a:rPr>
              <a:t>IPHA’s</a:t>
            </a:r>
            <a:r>
              <a:rPr lang="en-US" sz="3200">
                <a:solidFill>
                  <a:schemeClr val="bg1">
                    <a:lumMod val="50000"/>
                  </a:schemeClr>
                </a:solidFill>
                <a:latin typeface="Calibri (MS)"/>
                <a:ea typeface="Calibri (MS)"/>
                <a:cs typeface="Calibri (MS)"/>
                <a:sym typeface="Calibri (MS)"/>
              </a:rPr>
              <a:t> </a:t>
            </a:r>
            <a:r>
              <a:rPr lang="en-US" sz="3200" err="1">
                <a:solidFill>
                  <a:schemeClr val="bg1">
                    <a:lumMod val="50000"/>
                  </a:schemeClr>
                </a:solidFill>
                <a:latin typeface="Calibri (MS)"/>
                <a:ea typeface="Calibri (MS)"/>
                <a:cs typeface="Calibri (MS)"/>
                <a:sym typeface="Calibri (MS)"/>
              </a:rPr>
              <a:t>CHW</a:t>
            </a:r>
            <a:r>
              <a:rPr lang="en-US" sz="3200">
                <a:solidFill>
                  <a:schemeClr val="bg1">
                    <a:lumMod val="50000"/>
                  </a:schemeClr>
                </a:solidFill>
                <a:latin typeface="Calibri (MS)"/>
                <a:ea typeface="Calibri (MS)"/>
                <a:cs typeface="Calibri (MS)"/>
                <a:sym typeface="Calibri (MS)"/>
              </a:rPr>
              <a:t> 101 training and receive support with integrating new </a:t>
            </a:r>
            <a:r>
              <a:rPr lang="en-US" sz="3200" err="1">
                <a:solidFill>
                  <a:schemeClr val="bg1">
                    <a:lumMod val="50000"/>
                  </a:schemeClr>
                </a:solidFill>
                <a:latin typeface="Calibri (MS)"/>
                <a:ea typeface="Calibri (MS)"/>
                <a:cs typeface="Calibri (MS)"/>
                <a:sym typeface="Calibri (MS)"/>
              </a:rPr>
              <a:t>CHW</a:t>
            </a:r>
            <a:r>
              <a:rPr lang="en-US" sz="3200">
                <a:solidFill>
                  <a:schemeClr val="bg1">
                    <a:lumMod val="50000"/>
                  </a:schemeClr>
                </a:solidFill>
                <a:latin typeface="Calibri (MS)"/>
                <a:ea typeface="Calibri (MS)"/>
                <a:cs typeface="Calibri (MS)"/>
                <a:sym typeface="Calibri (MS)"/>
              </a:rPr>
              <a:t> programs</a:t>
            </a:r>
          </a:p>
        </p:txBody>
      </p:sp>
      <p:sp>
        <p:nvSpPr>
          <p:cNvPr id="5" name="TextBox 5"/>
          <p:cNvSpPr txBox="1"/>
          <p:nvPr/>
        </p:nvSpPr>
        <p:spPr>
          <a:xfrm>
            <a:off x="1029641" y="304800"/>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a:t>
            </a:r>
          </a:p>
        </p:txBody>
      </p:sp>
      <p:sp>
        <p:nvSpPr>
          <p:cNvPr id="6" name="TextBox 6"/>
          <p:cNvSpPr txBox="1"/>
          <p:nvPr/>
        </p:nvSpPr>
        <p:spPr>
          <a:xfrm>
            <a:off x="1077266" y="962025"/>
            <a:ext cx="16231532"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Technical Assistance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22448" y="1653453"/>
            <a:ext cx="8242085" cy="8507959"/>
          </a:xfrm>
          <a:custGeom>
            <a:avLst/>
            <a:gdLst/>
            <a:ahLst/>
            <a:cxnLst/>
            <a:rect l="l" t="t" r="r" b="b"/>
            <a:pathLst>
              <a:path w="8242085" h="8507959">
                <a:moveTo>
                  <a:pt x="0" y="0"/>
                </a:moveTo>
                <a:lnTo>
                  <a:pt x="8242085" y="0"/>
                </a:lnTo>
                <a:lnTo>
                  <a:pt x="8242085" y="8507959"/>
                </a:lnTo>
                <a:lnTo>
                  <a:pt x="0" y="8507959"/>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6831" y="2518093"/>
            <a:ext cx="8042972" cy="5136515"/>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ILCHF intends to award 2 grants to each of the IDPH Health regions</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 Note: 2 proposals awarded in City of Chicago and 2 proposals funded in the rest of the Westchester Region</a:t>
            </a:r>
          </a:p>
          <a:p>
            <a:pPr algn="l">
              <a:lnSpc>
                <a:spcPts val="3640"/>
              </a:lnSpc>
            </a:pPr>
            <a:endParaRPr lang="en-US" sz="26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Preference may be given to organizations located in an oral health healthcare workforce shortage area:</a:t>
            </a:r>
          </a:p>
          <a:p>
            <a:pPr marL="561344" lvl="1" indent="-280672" algn="l">
              <a:lnSpc>
                <a:spcPts val="3640"/>
              </a:lnSpc>
              <a:buFont typeface="Arial"/>
              <a:buChar char="•"/>
            </a:pPr>
            <a:r>
              <a:rPr lang="en-US" sz="2600">
                <a:solidFill>
                  <a:schemeClr val="bg1">
                    <a:lumMod val="50000"/>
                  </a:schemeClr>
                </a:solidFill>
                <a:latin typeface="Calibri (MS)"/>
                <a:ea typeface="Calibri (MS)"/>
                <a:cs typeface="Calibri (MS)"/>
                <a:sym typeface="Calibri (MS)"/>
              </a:rPr>
              <a:t> Go to </a:t>
            </a:r>
            <a:r>
              <a:rPr lang="en-US" sz="2600" u="sng">
                <a:solidFill>
                  <a:srgbClr val="000000"/>
                </a:solidFill>
                <a:latin typeface="Calibri (MS)"/>
                <a:ea typeface="Calibri (MS)"/>
                <a:cs typeface="Calibri (MS)"/>
                <a:sym typeface="Calibri (MS)"/>
                <a:hlinkClick r:id="rId4" tooltip="https://data.hrsa.gov/tools/shortage-area/hpsa-find?hmpgdshbrd=1"/>
              </a:rPr>
              <a:t>Data.HRSA.gov</a:t>
            </a:r>
            <a:r>
              <a:rPr lang="en-US" sz="2600">
                <a:solidFill>
                  <a:srgbClr val="000000"/>
                </a:solidFill>
                <a:latin typeface="Calibri (MS)"/>
                <a:ea typeface="Calibri (MS)"/>
                <a:cs typeface="Calibri (MS)"/>
                <a:sym typeface="Calibri (MS)"/>
              </a:rPr>
              <a:t> </a:t>
            </a:r>
            <a:r>
              <a:rPr lang="en-US" sz="2600">
                <a:solidFill>
                  <a:schemeClr val="bg1">
                    <a:lumMod val="50000"/>
                  </a:schemeClr>
                </a:solidFill>
                <a:latin typeface="Calibri (MS)"/>
                <a:ea typeface="Calibri (MS)"/>
                <a:cs typeface="Calibri (MS)"/>
                <a:sym typeface="Calibri (MS)"/>
              </a:rPr>
              <a:t>to learn if your county is located in a dental </a:t>
            </a:r>
            <a:r>
              <a:rPr lang="en-US" sz="2600" err="1">
                <a:solidFill>
                  <a:schemeClr val="bg1">
                    <a:lumMod val="50000"/>
                  </a:schemeClr>
                </a:solidFill>
                <a:latin typeface="Calibri (MS)"/>
                <a:ea typeface="Calibri (MS)"/>
                <a:cs typeface="Calibri (MS)"/>
                <a:sym typeface="Calibri (MS)"/>
              </a:rPr>
              <a:t>HPSA</a:t>
            </a:r>
            <a:r>
              <a:rPr lang="en-US" sz="2600">
                <a:solidFill>
                  <a:schemeClr val="bg1">
                    <a:lumMod val="50000"/>
                  </a:schemeClr>
                </a:solidFill>
                <a:latin typeface="Calibri (MS)"/>
                <a:ea typeface="Calibri (MS)"/>
                <a:cs typeface="Calibri (MS)"/>
                <a:sym typeface="Calibri (MS)"/>
              </a:rPr>
              <a:t> </a:t>
            </a:r>
          </a:p>
        </p:txBody>
      </p:sp>
      <p:sp>
        <p:nvSpPr>
          <p:cNvPr id="4" name="AutoShape 4"/>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5" name="TextBox 5"/>
          <p:cNvSpPr txBox="1"/>
          <p:nvPr/>
        </p:nvSpPr>
        <p:spPr>
          <a:xfrm>
            <a:off x="1029641" y="304800"/>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a:t>
            </a:r>
          </a:p>
        </p:txBody>
      </p:sp>
      <p:sp>
        <p:nvSpPr>
          <p:cNvPr id="6" name="TextBox 6"/>
          <p:cNvSpPr txBox="1"/>
          <p:nvPr/>
        </p:nvSpPr>
        <p:spPr>
          <a:xfrm>
            <a:off x="1077266" y="962025"/>
            <a:ext cx="16231532"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Details &amp; Eligibility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10694189" y="2372985"/>
            <a:ext cx="6564174" cy="5833654"/>
          </a:xfrm>
          <a:custGeom>
            <a:avLst/>
            <a:gdLst/>
            <a:ahLst/>
            <a:cxnLst/>
            <a:rect l="l" t="t" r="r" b="b"/>
            <a:pathLst>
              <a:path w="6564174" h="5833654">
                <a:moveTo>
                  <a:pt x="0" y="0"/>
                </a:moveTo>
                <a:lnTo>
                  <a:pt x="6564174" y="0"/>
                </a:lnTo>
                <a:lnTo>
                  <a:pt x="6564174" y="5833654"/>
                </a:lnTo>
                <a:lnTo>
                  <a:pt x="0" y="5833654"/>
                </a:lnTo>
                <a:lnTo>
                  <a:pt x="0" y="0"/>
                </a:lnTo>
                <a:close/>
              </a:path>
            </a:pathLst>
          </a:custGeom>
          <a:blipFill>
            <a:blip r:embed="rId3"/>
            <a:stretch>
              <a:fillRect l="-13511" r="-19878"/>
            </a:stretch>
          </a:blipFill>
        </p:spPr>
        <p:txBody>
          <a:bodyPr/>
          <a:lstStyle/>
          <a:p>
            <a:endParaRPr lang="en-US"/>
          </a:p>
        </p:txBody>
      </p:sp>
      <p:sp>
        <p:nvSpPr>
          <p:cNvPr id="4" name="TextBox 4"/>
          <p:cNvSpPr txBox="1"/>
          <p:nvPr/>
        </p:nvSpPr>
        <p:spPr>
          <a:xfrm>
            <a:off x="1028700" y="2289120"/>
            <a:ext cx="8254815" cy="5925185"/>
          </a:xfrm>
          <a:prstGeom prst="rect">
            <a:avLst/>
          </a:prstGeom>
        </p:spPr>
        <p:txBody>
          <a:bodyPr lIns="0" tIns="0" rIns="0" bIns="0" rtlCol="0" anchor="t">
            <a:spAutoFit/>
          </a:bodyPr>
          <a:lstStyle/>
          <a:p>
            <a:pPr algn="l">
              <a:lnSpc>
                <a:spcPts val="4000"/>
              </a:lnSpc>
            </a:pPr>
            <a:r>
              <a:rPr lang="en-US" sz="3200">
                <a:solidFill>
                  <a:schemeClr val="bg1">
                    <a:lumMod val="50000"/>
                  </a:schemeClr>
                </a:solidFill>
                <a:latin typeface="Calibri (MS)"/>
                <a:ea typeface="Calibri (MS)"/>
                <a:cs typeface="Calibri (MS)"/>
                <a:sym typeface="Calibri (MS)"/>
              </a:rPr>
              <a:t>Grant recipients will be announced in:</a:t>
            </a:r>
          </a:p>
          <a:p>
            <a:pPr algn="l">
              <a:lnSpc>
                <a:spcPts val="4000"/>
              </a:lnSpc>
            </a:pPr>
            <a:r>
              <a:rPr lang="en-US" sz="3200" b="1">
                <a:solidFill>
                  <a:srgbClr val="009CA6"/>
                </a:solidFill>
                <a:latin typeface="Calibri (MS) Bold"/>
                <a:ea typeface="Calibri (MS) Bold"/>
                <a:cs typeface="Calibri (MS) Bold"/>
                <a:sym typeface="Calibri (MS) Bold"/>
              </a:rPr>
              <a:t>October 2025</a:t>
            </a:r>
          </a:p>
          <a:p>
            <a:pPr algn="l">
              <a:lnSpc>
                <a:spcPts val="4000"/>
              </a:lnSpc>
            </a:pPr>
            <a:endParaRPr lang="en-US" sz="3200" b="1">
              <a:solidFill>
                <a:srgbClr val="009CA6"/>
              </a:solidFill>
              <a:latin typeface="Calibri (MS) Bold"/>
              <a:ea typeface="Calibri (MS) Bold"/>
              <a:cs typeface="Calibri (MS) Bold"/>
              <a:sym typeface="Calibri (MS) Bold"/>
            </a:endParaRPr>
          </a:p>
          <a:p>
            <a:pPr algn="l">
              <a:lnSpc>
                <a:spcPts val="4000"/>
              </a:lnSpc>
            </a:pPr>
            <a:r>
              <a:rPr lang="en-US" sz="3200" i="1">
                <a:solidFill>
                  <a:schemeClr val="bg1">
                    <a:lumMod val="50000"/>
                  </a:schemeClr>
                </a:solidFill>
                <a:latin typeface="Calibri (MS) Italics"/>
                <a:ea typeface="Calibri (MS) Italics"/>
                <a:cs typeface="Calibri (MS) Italics"/>
                <a:sym typeface="Calibri (MS) Italics"/>
              </a:rPr>
              <a:t>1/2</a:t>
            </a:r>
            <a:r>
              <a:rPr lang="en-US" sz="3200">
                <a:solidFill>
                  <a:schemeClr val="bg1">
                    <a:lumMod val="50000"/>
                  </a:schemeClr>
                </a:solidFill>
                <a:latin typeface="Calibri (MS)"/>
                <a:ea typeface="Calibri (MS)"/>
                <a:cs typeface="Calibri (MS)"/>
                <a:sym typeface="Calibri (MS)"/>
              </a:rPr>
              <a:t> of grant funds will be disbursed no later than: </a:t>
            </a:r>
          </a:p>
          <a:p>
            <a:pPr algn="l">
              <a:lnSpc>
                <a:spcPts val="4000"/>
              </a:lnSpc>
            </a:pPr>
            <a:r>
              <a:rPr lang="en-US" sz="3200" b="1">
                <a:solidFill>
                  <a:srgbClr val="009CA6"/>
                </a:solidFill>
                <a:latin typeface="Calibri (MS) Bold"/>
                <a:ea typeface="Calibri (MS) Bold"/>
                <a:cs typeface="Calibri (MS) Bold"/>
                <a:sym typeface="Calibri (MS) Bold"/>
              </a:rPr>
              <a:t>December 15th, 2025</a:t>
            </a:r>
          </a:p>
          <a:p>
            <a:pPr algn="l">
              <a:lnSpc>
                <a:spcPts val="4000"/>
              </a:lnSpc>
            </a:pPr>
            <a:endParaRPr lang="en-US" sz="3200" b="1">
              <a:solidFill>
                <a:srgbClr val="009CA6"/>
              </a:solidFill>
              <a:latin typeface="Calibri (MS) Bold"/>
              <a:ea typeface="Calibri (MS) Bold"/>
              <a:cs typeface="Calibri (MS) Bold"/>
              <a:sym typeface="Calibri (MS) Bold"/>
            </a:endParaRPr>
          </a:p>
          <a:p>
            <a:pPr algn="l">
              <a:lnSpc>
                <a:spcPts val="4000"/>
              </a:lnSpc>
            </a:pPr>
            <a:r>
              <a:rPr lang="en-US" sz="3200">
                <a:solidFill>
                  <a:schemeClr val="bg1">
                    <a:lumMod val="50000"/>
                  </a:schemeClr>
                </a:solidFill>
                <a:latin typeface="Calibri (MS)"/>
                <a:ea typeface="Calibri (MS)"/>
                <a:cs typeface="Calibri (MS)"/>
                <a:sym typeface="Calibri (MS)"/>
              </a:rPr>
              <a:t>Grant period from:</a:t>
            </a:r>
          </a:p>
          <a:p>
            <a:pPr algn="l">
              <a:lnSpc>
                <a:spcPts val="4000"/>
              </a:lnSpc>
            </a:pPr>
            <a:r>
              <a:rPr lang="en-US" sz="3200" b="1">
                <a:solidFill>
                  <a:srgbClr val="009CA6"/>
                </a:solidFill>
                <a:latin typeface="Calibri (MS) Bold"/>
                <a:ea typeface="Calibri (MS) Bold"/>
                <a:cs typeface="Calibri (MS) Bold"/>
                <a:sym typeface="Calibri (MS) Bold"/>
              </a:rPr>
              <a:t>January 1, 2026 - December 31, 2027</a:t>
            </a:r>
          </a:p>
          <a:p>
            <a:pPr algn="l">
              <a:lnSpc>
                <a:spcPts val="4000"/>
              </a:lnSpc>
            </a:pPr>
            <a:endParaRPr lang="en-US" sz="3200" b="1">
              <a:solidFill>
                <a:srgbClr val="009CA6"/>
              </a:solidFill>
              <a:latin typeface="Calibri (MS) Bold"/>
              <a:ea typeface="Calibri (MS) Bold"/>
              <a:cs typeface="Calibri (MS) Bold"/>
              <a:sym typeface="Calibri (MS) Bold"/>
            </a:endParaRPr>
          </a:p>
          <a:p>
            <a:pPr algn="l">
              <a:lnSpc>
                <a:spcPts val="4000"/>
              </a:lnSpc>
            </a:pPr>
            <a:r>
              <a:rPr lang="en-US" sz="3200">
                <a:solidFill>
                  <a:schemeClr val="bg1">
                    <a:lumMod val="50000"/>
                  </a:schemeClr>
                </a:solidFill>
                <a:latin typeface="Calibri (MS)"/>
                <a:ea typeface="Calibri (MS)"/>
                <a:cs typeface="Calibri (MS)"/>
                <a:sym typeface="Calibri (MS)"/>
              </a:rPr>
              <a:t>Two Reporting Requirements:</a:t>
            </a:r>
          </a:p>
          <a:p>
            <a:pPr algn="l">
              <a:lnSpc>
                <a:spcPts val="3250"/>
              </a:lnSpc>
            </a:pPr>
            <a:r>
              <a:rPr lang="en-US" sz="2600">
                <a:solidFill>
                  <a:schemeClr val="bg1">
                    <a:lumMod val="50000"/>
                  </a:schemeClr>
                </a:solidFill>
                <a:latin typeface="Calibri (MS)"/>
                <a:ea typeface="Calibri (MS)"/>
                <a:cs typeface="Calibri (MS)"/>
                <a:sym typeface="Calibri (MS)"/>
              </a:rPr>
              <a:t>  - Progress Report on February 28, 2027</a:t>
            </a:r>
          </a:p>
          <a:p>
            <a:pPr algn="l">
              <a:lnSpc>
                <a:spcPts val="3250"/>
              </a:lnSpc>
            </a:pPr>
            <a:r>
              <a:rPr lang="en-US" sz="2600">
                <a:solidFill>
                  <a:schemeClr val="bg1">
                    <a:lumMod val="50000"/>
                  </a:schemeClr>
                </a:solidFill>
                <a:latin typeface="Calibri (MS)"/>
                <a:ea typeface="Calibri (MS)"/>
                <a:cs typeface="Calibri (MS)"/>
                <a:sym typeface="Calibri (MS)"/>
              </a:rPr>
              <a:t>  - Final Report on February 28, 2028</a:t>
            </a:r>
          </a:p>
        </p:txBody>
      </p:sp>
      <p:sp>
        <p:nvSpPr>
          <p:cNvPr id="5" name="Freeform 5"/>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4"/>
            <a:stretch>
              <a:fillRect/>
            </a:stretch>
          </a:blipFill>
        </p:spPr>
        <p:txBody>
          <a:bodyPr/>
          <a:lstStyle/>
          <a:p>
            <a:endParaRPr lang="en-US"/>
          </a:p>
        </p:txBody>
      </p:sp>
      <p:sp>
        <p:nvSpPr>
          <p:cNvPr id="6" name="TextBox 6"/>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a:t>
            </a:r>
          </a:p>
        </p:txBody>
      </p:sp>
      <p:sp>
        <p:nvSpPr>
          <p:cNvPr id="7" name="TextBox 7"/>
          <p:cNvSpPr txBox="1"/>
          <p:nvPr/>
        </p:nvSpPr>
        <p:spPr>
          <a:xfrm>
            <a:off x="1028700" y="986703"/>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Award Announcement &amp; Reporting Requirements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
        <p:nvSpPr>
          <p:cNvPr id="4" name="Freeform 4"/>
          <p:cNvSpPr/>
          <p:nvPr/>
        </p:nvSpPr>
        <p:spPr>
          <a:xfrm>
            <a:off x="1543223" y="2626207"/>
            <a:ext cx="15198749" cy="5034586"/>
          </a:xfrm>
          <a:custGeom>
            <a:avLst/>
            <a:gdLst/>
            <a:ahLst/>
            <a:cxnLst/>
            <a:rect l="l" t="t" r="r" b="b"/>
            <a:pathLst>
              <a:path w="15198749" h="5034586">
                <a:moveTo>
                  <a:pt x="0" y="0"/>
                </a:moveTo>
                <a:lnTo>
                  <a:pt x="15198749" y="0"/>
                </a:lnTo>
                <a:lnTo>
                  <a:pt x="15198749" y="5034586"/>
                </a:lnTo>
                <a:lnTo>
                  <a:pt x="0" y="503458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Children’s Nutrition Initiative Renewal 2025 </a:t>
            </a:r>
          </a:p>
        </p:txBody>
      </p:sp>
      <p:sp>
        <p:nvSpPr>
          <p:cNvPr id="6" name="TextBox 6"/>
          <p:cNvSpPr txBox="1"/>
          <p:nvPr/>
        </p:nvSpPr>
        <p:spPr>
          <a:xfrm>
            <a:off x="1028700" y="986703"/>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Summary</a:t>
            </a:r>
          </a:p>
        </p:txBody>
      </p:sp>
      <p:grpSp>
        <p:nvGrpSpPr>
          <p:cNvPr id="7" name="Group 7"/>
          <p:cNvGrpSpPr/>
          <p:nvPr/>
        </p:nvGrpSpPr>
        <p:grpSpPr>
          <a:xfrm>
            <a:off x="9144000" y="4883267"/>
            <a:ext cx="4469950" cy="520466"/>
            <a:chOff x="0" y="0"/>
            <a:chExt cx="1177271" cy="137077"/>
          </a:xfrm>
        </p:grpSpPr>
        <p:sp>
          <p:nvSpPr>
            <p:cNvPr id="8" name="Freeform 8"/>
            <p:cNvSpPr/>
            <p:nvPr/>
          </p:nvSpPr>
          <p:spPr>
            <a:xfrm>
              <a:off x="0" y="0"/>
              <a:ext cx="1177271" cy="137077"/>
            </a:xfrm>
            <a:custGeom>
              <a:avLst/>
              <a:gdLst/>
              <a:ahLst/>
              <a:cxnLst/>
              <a:rect l="l" t="t" r="r" b="b"/>
              <a:pathLst>
                <a:path w="1177271" h="137077">
                  <a:moveTo>
                    <a:pt x="68539" y="0"/>
                  </a:moveTo>
                  <a:lnTo>
                    <a:pt x="1108732" y="0"/>
                  </a:lnTo>
                  <a:cubicBezTo>
                    <a:pt x="1146585" y="0"/>
                    <a:pt x="1177271" y="30686"/>
                    <a:pt x="1177271" y="68539"/>
                  </a:cubicBezTo>
                  <a:lnTo>
                    <a:pt x="1177271" y="68539"/>
                  </a:lnTo>
                  <a:cubicBezTo>
                    <a:pt x="1177271" y="106392"/>
                    <a:pt x="1146585" y="137077"/>
                    <a:pt x="1108732" y="137077"/>
                  </a:cubicBezTo>
                  <a:lnTo>
                    <a:pt x="68539" y="137077"/>
                  </a:lnTo>
                  <a:cubicBezTo>
                    <a:pt x="30686" y="137077"/>
                    <a:pt x="0" y="106392"/>
                    <a:pt x="0" y="68539"/>
                  </a:cubicBezTo>
                  <a:lnTo>
                    <a:pt x="0" y="68539"/>
                  </a:lnTo>
                  <a:cubicBezTo>
                    <a:pt x="0" y="30686"/>
                    <a:pt x="30686" y="0"/>
                    <a:pt x="68539" y="0"/>
                  </a:cubicBezTo>
                  <a:close/>
                </a:path>
              </a:pathLst>
            </a:custGeom>
            <a:solidFill>
              <a:srgbClr val="FFFF00">
                <a:alpha val="29804"/>
              </a:srgbClr>
            </a:solidFill>
          </p:spPr>
          <p:txBody>
            <a:bodyPr/>
            <a:lstStyle/>
            <a:p>
              <a:endParaRPr lang="en-US"/>
            </a:p>
          </p:txBody>
        </p:sp>
        <p:sp>
          <p:nvSpPr>
            <p:cNvPr id="9" name="TextBox 9"/>
            <p:cNvSpPr txBox="1"/>
            <p:nvPr/>
          </p:nvSpPr>
          <p:spPr>
            <a:xfrm>
              <a:off x="0" y="-76200"/>
              <a:ext cx="1177271" cy="21327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67" y="765866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AutoShape 3"/>
          <p:cNvSpPr/>
          <p:nvPr/>
        </p:nvSpPr>
        <p:spPr>
          <a:xfrm>
            <a:off x="1028767" y="257119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4" name="TextBox 4"/>
          <p:cNvSpPr txBox="1"/>
          <p:nvPr/>
        </p:nvSpPr>
        <p:spPr>
          <a:xfrm>
            <a:off x="3447394" y="4031532"/>
            <a:ext cx="11393211" cy="1282402"/>
          </a:xfrm>
          <a:prstGeom prst="rect">
            <a:avLst/>
          </a:prstGeom>
        </p:spPr>
        <p:txBody>
          <a:bodyPr lIns="0" tIns="0" rIns="0" bIns="0" rtlCol="0" anchor="t">
            <a:spAutoFit/>
          </a:bodyPr>
          <a:lstStyle/>
          <a:p>
            <a:pPr algn="ctr">
              <a:lnSpc>
                <a:spcPts val="5039"/>
              </a:lnSpc>
            </a:pPr>
            <a:r>
              <a:rPr lang="en-US" sz="4199" b="1" spc="39">
                <a:solidFill>
                  <a:srgbClr val="009FA9"/>
                </a:solidFill>
                <a:latin typeface="Calibri (MS) Bold"/>
                <a:ea typeface="Calibri (MS) Bold"/>
                <a:cs typeface="Calibri (MS) Bold"/>
                <a:sym typeface="Calibri (MS) Bold"/>
              </a:rPr>
              <a:t>Community Health Worker Training with an Oral Health Focus</a:t>
            </a:r>
          </a:p>
        </p:txBody>
      </p:sp>
      <p:sp>
        <p:nvSpPr>
          <p:cNvPr id="5" name="TextBox 5"/>
          <p:cNvSpPr txBox="1"/>
          <p:nvPr/>
        </p:nvSpPr>
        <p:spPr>
          <a:xfrm>
            <a:off x="1025860" y="5524500"/>
            <a:ext cx="16236279" cy="1243995"/>
          </a:xfrm>
          <a:prstGeom prst="rect">
            <a:avLst/>
          </a:prstGeom>
        </p:spPr>
        <p:txBody>
          <a:bodyPr lIns="0" tIns="0" rIns="0" bIns="0" rtlCol="0" anchor="t">
            <a:spAutoFit/>
          </a:bodyPr>
          <a:lstStyle/>
          <a:p>
            <a:pPr algn="ctr">
              <a:lnSpc>
                <a:spcPts val="5039"/>
              </a:lnSpc>
            </a:pPr>
            <a:r>
              <a:rPr lang="en-US" sz="3600" b="1" spc="39">
                <a:solidFill>
                  <a:srgbClr val="4EB554"/>
                </a:solidFill>
                <a:latin typeface="Calibri (MS) Bold"/>
                <a:ea typeface="Calibri (MS) Bold"/>
                <a:cs typeface="Calibri (MS) Bold"/>
                <a:sym typeface="Calibri (MS) Bold"/>
              </a:rPr>
              <a:t>Tracey Smith, DNP, </a:t>
            </a:r>
            <a:r>
              <a:rPr lang="en-US" sz="3600" b="1" spc="39" err="1">
                <a:solidFill>
                  <a:srgbClr val="4EB554"/>
                </a:solidFill>
                <a:latin typeface="Calibri (MS) Bold"/>
                <a:ea typeface="Calibri (MS) Bold"/>
                <a:cs typeface="Calibri (MS) Bold"/>
                <a:sym typeface="Calibri (MS) Bold"/>
              </a:rPr>
              <a:t>CHW</a:t>
            </a:r>
            <a:endParaRPr lang="en-US" sz="3600" b="1" spc="39">
              <a:solidFill>
                <a:srgbClr val="4EB554"/>
              </a:solidFill>
              <a:latin typeface="Calibri (MS) Bold"/>
              <a:ea typeface="Calibri (MS) Bold"/>
              <a:cs typeface="Calibri (MS) Bold"/>
              <a:sym typeface="Calibri (MS) Bold"/>
            </a:endParaRPr>
          </a:p>
          <a:p>
            <a:pPr algn="ctr">
              <a:lnSpc>
                <a:spcPts val="5039"/>
              </a:lnSpc>
            </a:pPr>
            <a:r>
              <a:rPr lang="en-US" sz="3600" b="1" spc="39">
                <a:solidFill>
                  <a:srgbClr val="4EB554"/>
                </a:solidFill>
                <a:latin typeface="Calibri (MS) Bold"/>
                <a:ea typeface="Calibri (MS) Bold"/>
                <a:cs typeface="Calibri (MS) Bold"/>
                <a:sym typeface="Calibri (MS) Bold"/>
              </a:rPr>
              <a:t>Associate Executive Director for Public Health Practice, </a:t>
            </a:r>
            <a:r>
              <a:rPr lang="en-US" sz="3600" b="1" spc="39" err="1">
                <a:solidFill>
                  <a:srgbClr val="4EB554"/>
                </a:solidFill>
                <a:latin typeface="Calibri (MS) Bold"/>
                <a:ea typeface="Calibri (MS) Bold"/>
                <a:cs typeface="Calibri (MS) Bold"/>
                <a:sym typeface="Calibri (MS) Bold"/>
              </a:rPr>
              <a:t>IPHA</a:t>
            </a:r>
            <a:endParaRPr lang="en-US" sz="3600" b="1" spc="39">
              <a:solidFill>
                <a:srgbClr val="4EB554"/>
              </a:solidFill>
              <a:latin typeface="Calibri (MS) Bold"/>
              <a:ea typeface="Calibri (MS) Bold"/>
              <a:cs typeface="Calibri (MS) Bold"/>
              <a:sym typeface="Calibri (MS)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0FB0F-8E09-BB8E-B11C-4E70E1B6D892}"/>
              </a:ext>
            </a:extLst>
          </p:cNvPr>
          <p:cNvSpPr>
            <a:spLocks noGrp="1"/>
          </p:cNvSpPr>
          <p:nvPr>
            <p:ph type="ctrTitle"/>
          </p:nvPr>
        </p:nvSpPr>
        <p:spPr>
          <a:xfrm>
            <a:off x="119576" y="3872582"/>
            <a:ext cx="18168425" cy="1655496"/>
          </a:xfrm>
        </p:spPr>
        <p:txBody>
          <a:bodyPr anchor="b">
            <a:normAutofit fontScale="90000"/>
          </a:bodyPr>
          <a:lstStyle/>
          <a:p>
            <a:pPr algn="l"/>
            <a:r>
              <a:rPr lang="en-US" err="1"/>
              <a:t>HelpGuideThrive</a:t>
            </a:r>
            <a:r>
              <a:rPr lang="en-US"/>
              <a:t> Capacity Center : </a:t>
            </a:r>
            <a:br>
              <a:rPr lang="en-US"/>
            </a:br>
            <a:r>
              <a:rPr lang="en-US"/>
              <a:t>A CHW Support Center</a:t>
            </a:r>
          </a:p>
        </p:txBody>
      </p:sp>
      <p:sp>
        <p:nvSpPr>
          <p:cNvPr id="5" name="Subtitle 4">
            <a:extLst>
              <a:ext uri="{FF2B5EF4-FFF2-40B4-BE49-F238E27FC236}">
                <a16:creationId xmlns:a16="http://schemas.microsoft.com/office/drawing/2014/main" id="{7FFEF1AD-F229-D566-8A7D-D1E023A06D8B}"/>
              </a:ext>
            </a:extLst>
          </p:cNvPr>
          <p:cNvSpPr>
            <a:spLocks noGrp="1"/>
          </p:cNvSpPr>
          <p:nvPr>
            <p:ph type="subTitle" idx="1"/>
          </p:nvPr>
        </p:nvSpPr>
        <p:spPr>
          <a:xfrm>
            <a:off x="497163" y="6468872"/>
            <a:ext cx="15426867" cy="2590653"/>
          </a:xfrm>
        </p:spPr>
        <p:txBody>
          <a:bodyPr anchor="ctr">
            <a:noAutofit/>
          </a:bodyPr>
          <a:lstStyle/>
          <a:p>
            <a:pPr algn="l"/>
            <a:r>
              <a:rPr lang="en-US" sz="3000"/>
              <a:t>Illinois Children’s Healthcare Foundation</a:t>
            </a:r>
          </a:p>
          <a:p>
            <a:pPr algn="l"/>
            <a:r>
              <a:rPr lang="en-US" sz="3000"/>
              <a:t>Enhanced Pathways to Oral Health for Women, Infants, and Children </a:t>
            </a:r>
            <a:r>
              <a:rPr lang="en-US" sz="3000" err="1"/>
              <a:t>Iniative</a:t>
            </a:r>
            <a:endParaRPr lang="en-US" sz="3000"/>
          </a:p>
          <a:p>
            <a:pPr algn="l"/>
            <a:endParaRPr lang="en-US" sz="3000"/>
          </a:p>
          <a:p>
            <a:pPr algn="l"/>
            <a:r>
              <a:rPr lang="en-US" sz="3000"/>
              <a:t>Tracey Smith, DNP,  CHW</a:t>
            </a:r>
          </a:p>
          <a:p>
            <a:pPr algn="l"/>
            <a:r>
              <a:rPr lang="en-US" sz="3000"/>
              <a:t> Illinois Public Health Association </a:t>
            </a:r>
          </a:p>
          <a:p>
            <a:pPr algn="l"/>
            <a:r>
              <a:rPr lang="en-US" sz="3000"/>
              <a:t>May 20, 2025</a:t>
            </a:r>
          </a:p>
          <a:p>
            <a:pPr algn="l"/>
            <a:endParaRPr lang="en-US" sz="3000"/>
          </a:p>
        </p:txBody>
      </p:sp>
      <p:grpSp>
        <p:nvGrpSpPr>
          <p:cNvPr id="2" name="Group 1">
            <a:extLst>
              <a:ext uri="{FF2B5EF4-FFF2-40B4-BE49-F238E27FC236}">
                <a16:creationId xmlns:a16="http://schemas.microsoft.com/office/drawing/2014/main" id="{1D4738BA-96F4-D161-D58F-311AA0240B2B}"/>
              </a:ext>
            </a:extLst>
          </p:cNvPr>
          <p:cNvGrpSpPr/>
          <p:nvPr/>
        </p:nvGrpSpPr>
        <p:grpSpPr>
          <a:xfrm>
            <a:off x="1" y="-34683"/>
            <a:ext cx="18322562" cy="320720"/>
            <a:chOff x="-1" y="6667499"/>
            <a:chExt cx="12215041" cy="213813"/>
          </a:xfrm>
        </p:grpSpPr>
        <p:grpSp>
          <p:nvGrpSpPr>
            <p:cNvPr id="3" name="Group 2">
              <a:extLst>
                <a:ext uri="{FF2B5EF4-FFF2-40B4-BE49-F238E27FC236}">
                  <a16:creationId xmlns:a16="http://schemas.microsoft.com/office/drawing/2014/main" id="{0C6D9357-8B58-71DD-F355-9907765B297C}"/>
                </a:ext>
              </a:extLst>
            </p:cNvPr>
            <p:cNvGrpSpPr/>
            <p:nvPr/>
          </p:nvGrpSpPr>
          <p:grpSpPr>
            <a:xfrm>
              <a:off x="-1" y="6667499"/>
              <a:ext cx="9649191" cy="213813"/>
              <a:chOff x="-1" y="6667499"/>
              <a:chExt cx="9649191" cy="213813"/>
            </a:xfrm>
          </p:grpSpPr>
          <p:sp>
            <p:nvSpPr>
              <p:cNvPr id="7" name="Rectangle 6">
                <a:extLst>
                  <a:ext uri="{FF2B5EF4-FFF2-40B4-BE49-F238E27FC236}">
                    <a16:creationId xmlns:a16="http://schemas.microsoft.com/office/drawing/2014/main" id="{91355662-FBDD-C5B4-840F-6621645801E6}"/>
                  </a:ext>
                </a:extLst>
              </p:cNvPr>
              <p:cNvSpPr/>
              <p:nvPr/>
            </p:nvSpPr>
            <p:spPr>
              <a:xfrm>
                <a:off x="-1" y="6667500"/>
                <a:ext cx="3563531" cy="213812"/>
              </a:xfrm>
              <a:prstGeom prst="rect">
                <a:avLst/>
              </a:prstGeom>
              <a:solidFill>
                <a:srgbClr val="21BBB8"/>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8" name="Rectangle 7">
                <a:extLst>
                  <a:ext uri="{FF2B5EF4-FFF2-40B4-BE49-F238E27FC236}">
                    <a16:creationId xmlns:a16="http://schemas.microsoft.com/office/drawing/2014/main" id="{7E53F809-A8A9-EFB7-641C-9CA6DB5A039E}"/>
                  </a:ext>
                </a:extLst>
              </p:cNvPr>
              <p:cNvSpPr/>
              <p:nvPr/>
            </p:nvSpPr>
            <p:spPr>
              <a:xfrm>
                <a:off x="2971799" y="6667500"/>
                <a:ext cx="3441701" cy="213810"/>
              </a:xfrm>
              <a:prstGeom prst="rect">
                <a:avLst/>
              </a:prstGeom>
              <a:solidFill>
                <a:srgbClr val="C72031"/>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9" name="Rectangle 8">
                <a:extLst>
                  <a:ext uri="{FF2B5EF4-FFF2-40B4-BE49-F238E27FC236}">
                    <a16:creationId xmlns:a16="http://schemas.microsoft.com/office/drawing/2014/main" id="{315B990B-90C9-DCEF-D9D8-3B8DB0C302A2}"/>
                  </a:ext>
                </a:extLst>
              </p:cNvPr>
              <p:cNvSpPr/>
              <p:nvPr/>
            </p:nvSpPr>
            <p:spPr>
              <a:xfrm>
                <a:off x="5841999" y="6667499"/>
                <a:ext cx="3807191" cy="213812"/>
              </a:xfrm>
              <a:prstGeom prst="rect">
                <a:avLst/>
              </a:prstGeom>
              <a:solidFill>
                <a:srgbClr val="FCB61C"/>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6" name="Rectangle 5">
              <a:extLst>
                <a:ext uri="{FF2B5EF4-FFF2-40B4-BE49-F238E27FC236}">
                  <a16:creationId xmlns:a16="http://schemas.microsoft.com/office/drawing/2014/main" id="{47234431-75D1-2122-DFEA-E468D84A35E1}"/>
                </a:ext>
              </a:extLst>
            </p:cNvPr>
            <p:cNvSpPr/>
            <p:nvPr/>
          </p:nvSpPr>
          <p:spPr>
            <a:xfrm>
              <a:off x="9016999" y="6667501"/>
              <a:ext cx="3198041" cy="213810"/>
            </a:xfrm>
            <a:prstGeom prst="rect">
              <a:avLst/>
            </a:prstGeom>
            <a:solidFill>
              <a:srgbClr val="6EBE43"/>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grpSp>
        <p:nvGrpSpPr>
          <p:cNvPr id="11" name="Group 10">
            <a:extLst>
              <a:ext uri="{FF2B5EF4-FFF2-40B4-BE49-F238E27FC236}">
                <a16:creationId xmlns:a16="http://schemas.microsoft.com/office/drawing/2014/main" id="{9F8E256F-2ECF-5931-FF4B-8B812CB8E7D1}"/>
              </a:ext>
            </a:extLst>
          </p:cNvPr>
          <p:cNvGrpSpPr/>
          <p:nvPr/>
        </p:nvGrpSpPr>
        <p:grpSpPr>
          <a:xfrm>
            <a:off x="1" y="10000316"/>
            <a:ext cx="18322562" cy="320720"/>
            <a:chOff x="-1" y="6667499"/>
            <a:chExt cx="12215041" cy="213813"/>
          </a:xfrm>
        </p:grpSpPr>
        <p:grpSp>
          <p:nvGrpSpPr>
            <p:cNvPr id="13" name="Group 12">
              <a:extLst>
                <a:ext uri="{FF2B5EF4-FFF2-40B4-BE49-F238E27FC236}">
                  <a16:creationId xmlns:a16="http://schemas.microsoft.com/office/drawing/2014/main" id="{CA25D535-8672-F6A6-A718-73E75BAC7D48}"/>
                </a:ext>
              </a:extLst>
            </p:cNvPr>
            <p:cNvGrpSpPr/>
            <p:nvPr/>
          </p:nvGrpSpPr>
          <p:grpSpPr>
            <a:xfrm>
              <a:off x="-1" y="6667499"/>
              <a:ext cx="9649191" cy="213813"/>
              <a:chOff x="-1" y="6667499"/>
              <a:chExt cx="9649191" cy="213813"/>
            </a:xfrm>
          </p:grpSpPr>
          <p:sp>
            <p:nvSpPr>
              <p:cNvPr id="17" name="Rectangle 16">
                <a:extLst>
                  <a:ext uri="{FF2B5EF4-FFF2-40B4-BE49-F238E27FC236}">
                    <a16:creationId xmlns:a16="http://schemas.microsoft.com/office/drawing/2014/main" id="{705779EE-55F6-0D17-69BD-80FA16ACF92C}"/>
                  </a:ext>
                </a:extLst>
              </p:cNvPr>
              <p:cNvSpPr/>
              <p:nvPr/>
            </p:nvSpPr>
            <p:spPr>
              <a:xfrm>
                <a:off x="-1" y="6667500"/>
                <a:ext cx="3563531" cy="213812"/>
              </a:xfrm>
              <a:prstGeom prst="rect">
                <a:avLst/>
              </a:prstGeom>
              <a:solidFill>
                <a:srgbClr val="21BBB8"/>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9" name="Rectangle 18">
                <a:extLst>
                  <a:ext uri="{FF2B5EF4-FFF2-40B4-BE49-F238E27FC236}">
                    <a16:creationId xmlns:a16="http://schemas.microsoft.com/office/drawing/2014/main" id="{567B7499-22D5-B322-CBE7-995C288A4D96}"/>
                  </a:ext>
                </a:extLst>
              </p:cNvPr>
              <p:cNvSpPr/>
              <p:nvPr/>
            </p:nvSpPr>
            <p:spPr>
              <a:xfrm>
                <a:off x="2971799" y="6667500"/>
                <a:ext cx="3441701" cy="213810"/>
              </a:xfrm>
              <a:prstGeom prst="rect">
                <a:avLst/>
              </a:prstGeom>
              <a:solidFill>
                <a:srgbClr val="C72031"/>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21" name="Rectangle 20">
                <a:extLst>
                  <a:ext uri="{FF2B5EF4-FFF2-40B4-BE49-F238E27FC236}">
                    <a16:creationId xmlns:a16="http://schemas.microsoft.com/office/drawing/2014/main" id="{CC0EE96D-88F5-7F24-5F1B-269D87037035}"/>
                  </a:ext>
                </a:extLst>
              </p:cNvPr>
              <p:cNvSpPr/>
              <p:nvPr/>
            </p:nvSpPr>
            <p:spPr>
              <a:xfrm>
                <a:off x="5841999" y="6667499"/>
                <a:ext cx="3807191" cy="213812"/>
              </a:xfrm>
              <a:prstGeom prst="rect">
                <a:avLst/>
              </a:prstGeom>
              <a:solidFill>
                <a:srgbClr val="FCB61C"/>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15" name="Rectangle 14">
              <a:extLst>
                <a:ext uri="{FF2B5EF4-FFF2-40B4-BE49-F238E27FC236}">
                  <a16:creationId xmlns:a16="http://schemas.microsoft.com/office/drawing/2014/main" id="{E5265D2B-FFCD-7252-6F52-59CD9AC6E3C0}"/>
                </a:ext>
              </a:extLst>
            </p:cNvPr>
            <p:cNvSpPr/>
            <p:nvPr/>
          </p:nvSpPr>
          <p:spPr>
            <a:xfrm>
              <a:off x="9016999" y="6667501"/>
              <a:ext cx="3198041" cy="213810"/>
            </a:xfrm>
            <a:prstGeom prst="rect">
              <a:avLst/>
            </a:prstGeom>
            <a:solidFill>
              <a:srgbClr val="6EBE43"/>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pic>
        <p:nvPicPr>
          <p:cNvPr id="22" name="Picture 21">
            <a:extLst>
              <a:ext uri="{FF2B5EF4-FFF2-40B4-BE49-F238E27FC236}">
                <a16:creationId xmlns:a16="http://schemas.microsoft.com/office/drawing/2014/main" id="{1CED2D68-B2B6-FD5A-4C02-D570FD7B493E}"/>
              </a:ext>
            </a:extLst>
          </p:cNvPr>
          <p:cNvPicPr>
            <a:picLocks noChangeAspect="1"/>
          </p:cNvPicPr>
          <p:nvPr/>
        </p:nvPicPr>
        <p:blipFill>
          <a:blip r:embed="rId3"/>
          <a:stretch>
            <a:fillRect/>
          </a:stretch>
        </p:blipFill>
        <p:spPr>
          <a:xfrm>
            <a:off x="544188" y="717289"/>
            <a:ext cx="6575985" cy="2229530"/>
          </a:xfrm>
          <a:prstGeom prst="rect">
            <a:avLst/>
          </a:prstGeom>
        </p:spPr>
      </p:pic>
    </p:spTree>
    <p:extLst>
      <p:ext uri="{BB962C8B-B14F-4D97-AF65-F5344CB8AC3E}">
        <p14:creationId xmlns:p14="http://schemas.microsoft.com/office/powerpoint/2010/main" val="99137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object 13"/>
          <p:cNvSpPr txBox="1"/>
          <p:nvPr/>
        </p:nvSpPr>
        <p:spPr>
          <a:xfrm>
            <a:off x="883920" y="1077279"/>
            <a:ext cx="16520160" cy="7033016"/>
          </a:xfrm>
          <a:prstGeom prst="rect">
            <a:avLst/>
          </a:prstGeom>
        </p:spPr>
        <p:txBody>
          <a:bodyPr vert="horz" wrap="square" lIns="0" tIns="18098" rIns="0" bIns="0" rtlCol="0">
            <a:spAutoFit/>
          </a:bodyPr>
          <a:lstStyle/>
          <a:p>
            <a:pPr marL="2926080" marR="2251710" indent="-348615">
              <a:spcBef>
                <a:spcPts val="143"/>
              </a:spcBef>
            </a:pPr>
            <a:r>
              <a:rPr lang="en-US" sz="4800">
                <a:solidFill>
                  <a:srgbClr val="00416C"/>
                </a:solidFill>
                <a:latin typeface="Franklin Gothic Book"/>
                <a:cs typeface="Franklin Gothic Book"/>
              </a:rPr>
              <a:t>Accessing</a:t>
            </a:r>
            <a:r>
              <a:rPr lang="en-US" sz="4800" spc="-38">
                <a:solidFill>
                  <a:srgbClr val="00416C"/>
                </a:solidFill>
                <a:latin typeface="Franklin Gothic Book"/>
                <a:cs typeface="Franklin Gothic Book"/>
              </a:rPr>
              <a:t> </a:t>
            </a:r>
            <a:r>
              <a:rPr lang="en-US" sz="4800">
                <a:solidFill>
                  <a:srgbClr val="00416C"/>
                </a:solidFill>
                <a:latin typeface="Franklin Gothic Book"/>
                <a:cs typeface="Franklin Gothic Book"/>
              </a:rPr>
              <a:t>the</a:t>
            </a:r>
            <a:r>
              <a:rPr lang="en-US" sz="4800" spc="-68">
                <a:solidFill>
                  <a:srgbClr val="00416C"/>
                </a:solidFill>
                <a:latin typeface="Franklin Gothic Book"/>
                <a:cs typeface="Franklin Gothic Book"/>
              </a:rPr>
              <a:t> </a:t>
            </a:r>
            <a:r>
              <a:rPr lang="en-US" sz="4800" spc="-15">
                <a:solidFill>
                  <a:srgbClr val="00416C"/>
                </a:solidFill>
                <a:latin typeface="Franklin Gothic Book"/>
                <a:cs typeface="Franklin Gothic Book"/>
              </a:rPr>
              <a:t>Interpretation</a:t>
            </a:r>
            <a:r>
              <a:rPr lang="en-US" sz="4800" spc="-45">
                <a:solidFill>
                  <a:srgbClr val="00416C"/>
                </a:solidFill>
                <a:latin typeface="Franklin Gothic Book"/>
                <a:cs typeface="Franklin Gothic Book"/>
              </a:rPr>
              <a:t> </a:t>
            </a:r>
            <a:r>
              <a:rPr lang="en-US" sz="4800">
                <a:solidFill>
                  <a:srgbClr val="00416C"/>
                </a:solidFill>
                <a:latin typeface="Franklin Gothic Book"/>
                <a:cs typeface="Franklin Gothic Book"/>
              </a:rPr>
              <a:t>Channel</a:t>
            </a:r>
            <a:r>
              <a:rPr lang="en-US" sz="4800" spc="-68">
                <a:solidFill>
                  <a:srgbClr val="00416C"/>
                </a:solidFill>
                <a:latin typeface="Franklin Gothic Book"/>
                <a:cs typeface="Franklin Gothic Book"/>
              </a:rPr>
              <a:t> </a:t>
            </a:r>
            <a:r>
              <a:rPr sz="4800">
                <a:solidFill>
                  <a:srgbClr val="00416C"/>
                </a:solidFill>
                <a:latin typeface="Franklin Gothic Book"/>
                <a:cs typeface="Franklin Gothic Book"/>
              </a:rPr>
              <a:t>in</a:t>
            </a:r>
            <a:r>
              <a:rPr sz="4800" spc="-45">
                <a:solidFill>
                  <a:srgbClr val="00416C"/>
                </a:solidFill>
                <a:latin typeface="Franklin Gothic Book"/>
                <a:cs typeface="Franklin Gothic Book"/>
              </a:rPr>
              <a:t> </a:t>
            </a:r>
            <a:r>
              <a:rPr sz="4800" spc="-30">
                <a:solidFill>
                  <a:srgbClr val="00416C"/>
                </a:solidFill>
                <a:latin typeface="Franklin Gothic Book"/>
                <a:cs typeface="Franklin Gothic Book"/>
              </a:rPr>
              <a:t>Zoom</a:t>
            </a:r>
            <a:endParaRPr lang="en-US" sz="4800" spc="-30">
              <a:solidFill>
                <a:srgbClr val="00416C"/>
              </a:solidFill>
              <a:latin typeface="Franklin Gothic Book"/>
              <a:cs typeface="Franklin Gothic Book"/>
            </a:endParaRPr>
          </a:p>
          <a:p>
            <a:pPr marL="2926080" marR="2251710" indent="-348615">
              <a:spcBef>
                <a:spcPts val="143"/>
              </a:spcBef>
            </a:pPr>
            <a:endParaRPr lang="en-US" sz="2000" spc="-30">
              <a:solidFill>
                <a:srgbClr val="00416C"/>
              </a:solidFill>
              <a:latin typeface="Franklin Gothic Book"/>
              <a:cs typeface="Franklin Gothic Book"/>
            </a:endParaRPr>
          </a:p>
          <a:p>
            <a:pPr marL="2926080" marR="2251710" indent="-348615">
              <a:spcBef>
                <a:spcPts val="143"/>
              </a:spcBef>
            </a:pPr>
            <a:r>
              <a:rPr sz="4800" spc="-30">
                <a:solidFill>
                  <a:srgbClr val="00416C"/>
                </a:solidFill>
                <a:latin typeface="Franklin Gothic Book"/>
                <a:cs typeface="Franklin Gothic Book"/>
              </a:rPr>
              <a:t> </a:t>
            </a:r>
            <a:r>
              <a:rPr sz="4800">
                <a:solidFill>
                  <a:srgbClr val="00416C"/>
                </a:solidFill>
                <a:latin typeface="Franklin Gothic Book"/>
                <a:cs typeface="Franklin Gothic Book"/>
              </a:rPr>
              <a:t>Acceso</a:t>
            </a:r>
            <a:r>
              <a:rPr sz="4800" spc="-38">
                <a:solidFill>
                  <a:srgbClr val="00416C"/>
                </a:solidFill>
                <a:latin typeface="Franklin Gothic Book"/>
                <a:cs typeface="Franklin Gothic Book"/>
              </a:rPr>
              <a:t> </a:t>
            </a:r>
            <a:r>
              <a:rPr sz="4800">
                <a:solidFill>
                  <a:srgbClr val="00416C"/>
                </a:solidFill>
                <a:latin typeface="Franklin Gothic Book"/>
                <a:cs typeface="Franklin Gothic Book"/>
              </a:rPr>
              <a:t>al</a:t>
            </a:r>
            <a:r>
              <a:rPr sz="4800" spc="-60">
                <a:solidFill>
                  <a:srgbClr val="00416C"/>
                </a:solidFill>
                <a:latin typeface="Franklin Gothic Book"/>
                <a:cs typeface="Franklin Gothic Book"/>
              </a:rPr>
              <a:t> </a:t>
            </a:r>
            <a:r>
              <a:rPr sz="4800">
                <a:solidFill>
                  <a:srgbClr val="00416C"/>
                </a:solidFill>
                <a:latin typeface="Franklin Gothic Book"/>
                <a:cs typeface="Franklin Gothic Book"/>
              </a:rPr>
              <a:t>Canal</a:t>
            </a:r>
            <a:r>
              <a:rPr sz="4800" spc="-60">
                <a:solidFill>
                  <a:srgbClr val="00416C"/>
                </a:solidFill>
                <a:latin typeface="Franklin Gothic Book"/>
                <a:cs typeface="Franklin Gothic Book"/>
              </a:rPr>
              <a:t> </a:t>
            </a:r>
            <a:r>
              <a:rPr sz="4800">
                <a:solidFill>
                  <a:srgbClr val="00416C"/>
                </a:solidFill>
                <a:latin typeface="Franklin Gothic Book"/>
                <a:cs typeface="Franklin Gothic Book"/>
              </a:rPr>
              <a:t>de</a:t>
            </a:r>
            <a:r>
              <a:rPr sz="4800" spc="-60">
                <a:solidFill>
                  <a:srgbClr val="00416C"/>
                </a:solidFill>
                <a:latin typeface="Franklin Gothic Book"/>
                <a:cs typeface="Franklin Gothic Book"/>
              </a:rPr>
              <a:t> </a:t>
            </a:r>
            <a:r>
              <a:rPr sz="4800" spc="-15">
                <a:solidFill>
                  <a:srgbClr val="00416C"/>
                </a:solidFill>
                <a:latin typeface="Franklin Gothic Book"/>
                <a:cs typeface="Franklin Gothic Book"/>
              </a:rPr>
              <a:t>Interpretación</a:t>
            </a:r>
            <a:r>
              <a:rPr sz="4800" spc="-45">
                <a:solidFill>
                  <a:srgbClr val="00416C"/>
                </a:solidFill>
                <a:latin typeface="Franklin Gothic Book"/>
                <a:cs typeface="Franklin Gothic Book"/>
              </a:rPr>
              <a:t> </a:t>
            </a:r>
            <a:r>
              <a:rPr sz="4800">
                <a:solidFill>
                  <a:srgbClr val="00416C"/>
                </a:solidFill>
                <a:latin typeface="Franklin Gothic Book"/>
                <a:cs typeface="Franklin Gothic Book"/>
              </a:rPr>
              <a:t>de</a:t>
            </a:r>
            <a:r>
              <a:rPr sz="4800" spc="-53">
                <a:solidFill>
                  <a:srgbClr val="00416C"/>
                </a:solidFill>
                <a:latin typeface="Franklin Gothic Book"/>
                <a:cs typeface="Franklin Gothic Book"/>
              </a:rPr>
              <a:t> </a:t>
            </a:r>
            <a:r>
              <a:rPr sz="4800" spc="-30">
                <a:solidFill>
                  <a:srgbClr val="00416C"/>
                </a:solidFill>
                <a:latin typeface="Franklin Gothic Book"/>
                <a:cs typeface="Franklin Gothic Book"/>
              </a:rPr>
              <a:t>Zoom</a:t>
            </a:r>
            <a:endParaRPr sz="4800">
              <a:latin typeface="Franklin Gothic Book"/>
              <a:cs typeface="Franklin Gothic Book"/>
            </a:endParaRPr>
          </a:p>
          <a:p>
            <a:pPr>
              <a:spcBef>
                <a:spcPts val="165"/>
              </a:spcBef>
            </a:pPr>
            <a:endParaRPr sz="4800">
              <a:latin typeface="Franklin Gothic Book"/>
              <a:cs typeface="Franklin Gothic Book"/>
            </a:endParaRPr>
          </a:p>
          <a:p>
            <a:pPr marL="18098" marR="7620" algn="ctr"/>
            <a:r>
              <a:rPr sz="3300">
                <a:solidFill>
                  <a:srgbClr val="00416C"/>
                </a:solidFill>
                <a:latin typeface="Franklin Gothic Book"/>
                <a:cs typeface="Franklin Gothic Book"/>
              </a:rPr>
              <a:t>When</a:t>
            </a:r>
            <a:r>
              <a:rPr sz="3300" spc="-60">
                <a:solidFill>
                  <a:srgbClr val="00416C"/>
                </a:solidFill>
                <a:latin typeface="Franklin Gothic Book"/>
                <a:cs typeface="Franklin Gothic Book"/>
              </a:rPr>
              <a:t> </a:t>
            </a:r>
            <a:r>
              <a:rPr sz="3300">
                <a:solidFill>
                  <a:srgbClr val="00416C"/>
                </a:solidFill>
                <a:latin typeface="Franklin Gothic Book"/>
                <a:cs typeface="Franklin Gothic Book"/>
              </a:rPr>
              <a:t>joining</a:t>
            </a:r>
            <a:r>
              <a:rPr sz="3300" spc="-98">
                <a:solidFill>
                  <a:srgbClr val="00416C"/>
                </a:solidFill>
                <a:latin typeface="Franklin Gothic Book"/>
                <a:cs typeface="Franklin Gothic Book"/>
              </a:rPr>
              <a:t> </a:t>
            </a:r>
            <a:r>
              <a:rPr sz="3300">
                <a:solidFill>
                  <a:srgbClr val="00416C"/>
                </a:solidFill>
                <a:latin typeface="Franklin Gothic Book"/>
                <a:cs typeface="Franklin Gothic Book"/>
              </a:rPr>
              <a:t>the</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meeting,</a:t>
            </a:r>
            <a:r>
              <a:rPr sz="3300" spc="-75">
                <a:solidFill>
                  <a:srgbClr val="00416C"/>
                </a:solidFill>
                <a:latin typeface="Franklin Gothic Book"/>
                <a:cs typeface="Franklin Gothic Book"/>
              </a:rPr>
              <a:t> </a:t>
            </a:r>
            <a:r>
              <a:rPr sz="3300">
                <a:solidFill>
                  <a:srgbClr val="00416C"/>
                </a:solidFill>
                <a:latin typeface="Franklin Gothic Book"/>
                <a:cs typeface="Franklin Gothic Book"/>
              </a:rPr>
              <a:t>look</a:t>
            </a:r>
            <a:r>
              <a:rPr sz="3300" spc="-75">
                <a:solidFill>
                  <a:srgbClr val="00416C"/>
                </a:solidFill>
                <a:latin typeface="Franklin Gothic Book"/>
                <a:cs typeface="Franklin Gothic Book"/>
              </a:rPr>
              <a:t> </a:t>
            </a:r>
            <a:r>
              <a:rPr sz="3300">
                <a:solidFill>
                  <a:srgbClr val="00416C"/>
                </a:solidFill>
                <a:latin typeface="Franklin Gothic Book"/>
                <a:cs typeface="Franklin Gothic Book"/>
              </a:rPr>
              <a:t>for</a:t>
            </a:r>
            <a:r>
              <a:rPr sz="3300" spc="-45">
                <a:solidFill>
                  <a:srgbClr val="00416C"/>
                </a:solidFill>
                <a:latin typeface="Franklin Gothic Book"/>
                <a:cs typeface="Franklin Gothic Book"/>
              </a:rPr>
              <a:t> </a:t>
            </a:r>
            <a:r>
              <a:rPr sz="3300">
                <a:solidFill>
                  <a:srgbClr val="00416C"/>
                </a:solidFill>
                <a:latin typeface="Franklin Gothic Book"/>
                <a:cs typeface="Franklin Gothic Book"/>
              </a:rPr>
              <a:t>the</a:t>
            </a:r>
            <a:r>
              <a:rPr sz="3300" spc="-75">
                <a:solidFill>
                  <a:srgbClr val="00416C"/>
                </a:solidFill>
                <a:latin typeface="Franklin Gothic Book"/>
                <a:cs typeface="Franklin Gothic Book"/>
              </a:rPr>
              <a:t> </a:t>
            </a:r>
            <a:r>
              <a:rPr sz="3300">
                <a:solidFill>
                  <a:srgbClr val="00416C"/>
                </a:solidFill>
                <a:latin typeface="Franklin Gothic Book"/>
                <a:cs typeface="Franklin Gothic Book"/>
              </a:rPr>
              <a:t>below</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options</a:t>
            </a:r>
            <a:r>
              <a:rPr sz="3300" spc="-68">
                <a:solidFill>
                  <a:srgbClr val="00416C"/>
                </a:solidFill>
                <a:latin typeface="Franklin Gothic Book"/>
                <a:cs typeface="Franklin Gothic Book"/>
              </a:rPr>
              <a:t> </a:t>
            </a:r>
            <a:r>
              <a:rPr sz="3300">
                <a:solidFill>
                  <a:srgbClr val="00416C"/>
                </a:solidFill>
                <a:latin typeface="Franklin Gothic Book"/>
                <a:cs typeface="Franklin Gothic Book"/>
              </a:rPr>
              <a:t>according</a:t>
            </a:r>
            <a:r>
              <a:rPr sz="3300" spc="-90">
                <a:solidFill>
                  <a:srgbClr val="00416C"/>
                </a:solidFill>
                <a:latin typeface="Franklin Gothic Book"/>
                <a:cs typeface="Franklin Gothic Book"/>
              </a:rPr>
              <a:t> </a:t>
            </a:r>
            <a:r>
              <a:rPr sz="3300">
                <a:solidFill>
                  <a:srgbClr val="00416C"/>
                </a:solidFill>
                <a:latin typeface="Franklin Gothic Book"/>
                <a:cs typeface="Franklin Gothic Book"/>
              </a:rPr>
              <a:t>to</a:t>
            </a:r>
            <a:r>
              <a:rPr sz="3300" spc="-53">
                <a:solidFill>
                  <a:srgbClr val="00416C"/>
                </a:solidFill>
                <a:latin typeface="Franklin Gothic Book"/>
                <a:cs typeface="Franklin Gothic Book"/>
              </a:rPr>
              <a:t> </a:t>
            </a:r>
            <a:r>
              <a:rPr sz="3300">
                <a:solidFill>
                  <a:srgbClr val="00416C"/>
                </a:solidFill>
                <a:latin typeface="Franklin Gothic Book"/>
                <a:cs typeface="Franklin Gothic Book"/>
              </a:rPr>
              <a:t>the</a:t>
            </a:r>
            <a:r>
              <a:rPr sz="3300" spc="-60">
                <a:solidFill>
                  <a:srgbClr val="00416C"/>
                </a:solidFill>
                <a:latin typeface="Franklin Gothic Book"/>
                <a:cs typeface="Franklin Gothic Book"/>
              </a:rPr>
              <a:t> </a:t>
            </a:r>
            <a:r>
              <a:rPr sz="3300">
                <a:solidFill>
                  <a:srgbClr val="00416C"/>
                </a:solidFill>
                <a:latin typeface="Franklin Gothic Book"/>
                <a:cs typeface="Franklin Gothic Book"/>
              </a:rPr>
              <a:t>type</a:t>
            </a:r>
            <a:r>
              <a:rPr sz="3300" spc="-53">
                <a:solidFill>
                  <a:srgbClr val="00416C"/>
                </a:solidFill>
                <a:latin typeface="Franklin Gothic Book"/>
                <a:cs typeface="Franklin Gothic Book"/>
              </a:rPr>
              <a:t> </a:t>
            </a:r>
            <a:r>
              <a:rPr sz="3300">
                <a:solidFill>
                  <a:srgbClr val="00416C"/>
                </a:solidFill>
                <a:latin typeface="Franklin Gothic Book"/>
                <a:cs typeface="Franklin Gothic Book"/>
              </a:rPr>
              <a:t>of</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device</a:t>
            </a:r>
            <a:r>
              <a:rPr sz="3300" spc="-45">
                <a:solidFill>
                  <a:srgbClr val="00416C"/>
                </a:solidFill>
                <a:latin typeface="Franklin Gothic Book"/>
                <a:cs typeface="Franklin Gothic Book"/>
              </a:rPr>
              <a:t> </a:t>
            </a:r>
            <a:r>
              <a:rPr sz="3300">
                <a:solidFill>
                  <a:srgbClr val="00416C"/>
                </a:solidFill>
                <a:latin typeface="Franklin Gothic Book"/>
                <a:cs typeface="Franklin Gothic Book"/>
              </a:rPr>
              <a:t>you</a:t>
            </a:r>
            <a:r>
              <a:rPr sz="3300" spc="-83">
                <a:solidFill>
                  <a:srgbClr val="00416C"/>
                </a:solidFill>
                <a:latin typeface="Franklin Gothic Book"/>
                <a:cs typeface="Franklin Gothic Book"/>
              </a:rPr>
              <a:t> </a:t>
            </a:r>
            <a:r>
              <a:rPr sz="3300" spc="-15">
                <a:solidFill>
                  <a:srgbClr val="00416C"/>
                </a:solidFill>
                <a:latin typeface="Franklin Gothic Book"/>
                <a:cs typeface="Franklin Gothic Book"/>
              </a:rPr>
              <a:t>have.</a:t>
            </a:r>
            <a:endParaRPr lang="en-US" sz="3300" spc="-15">
              <a:solidFill>
                <a:srgbClr val="00416C"/>
              </a:solidFill>
              <a:latin typeface="Franklin Gothic Book"/>
              <a:cs typeface="Franklin Gothic Book"/>
            </a:endParaRPr>
          </a:p>
          <a:p>
            <a:pPr marL="18098" marR="7620" algn="ctr"/>
            <a:endParaRPr lang="en-US" sz="3300" spc="-15">
              <a:solidFill>
                <a:srgbClr val="00416C"/>
              </a:solidFill>
              <a:latin typeface="Franklin Gothic Book"/>
              <a:cs typeface="Franklin Gothic Book"/>
            </a:endParaRPr>
          </a:p>
          <a:p>
            <a:pPr marL="18098" marR="7620" algn="ctr"/>
            <a:r>
              <a:rPr sz="3300">
                <a:solidFill>
                  <a:srgbClr val="00416C"/>
                </a:solidFill>
                <a:latin typeface="Franklin Gothic Book"/>
                <a:cs typeface="Franklin Gothic Book"/>
              </a:rPr>
              <a:t>Al</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unirse</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a</a:t>
            </a:r>
            <a:r>
              <a:rPr sz="3300" spc="-15">
                <a:solidFill>
                  <a:srgbClr val="00416C"/>
                </a:solidFill>
                <a:latin typeface="Franklin Gothic Book"/>
                <a:cs typeface="Franklin Gothic Book"/>
              </a:rPr>
              <a:t> </a:t>
            </a:r>
            <a:r>
              <a:rPr sz="3300">
                <a:solidFill>
                  <a:srgbClr val="00416C"/>
                </a:solidFill>
                <a:latin typeface="Franklin Gothic Book"/>
                <a:cs typeface="Franklin Gothic Book"/>
              </a:rPr>
              <a:t>la</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reunión,</a:t>
            </a:r>
            <a:r>
              <a:rPr sz="3300" spc="-45">
                <a:solidFill>
                  <a:srgbClr val="00416C"/>
                </a:solidFill>
                <a:latin typeface="Franklin Gothic Book"/>
                <a:cs typeface="Franklin Gothic Book"/>
              </a:rPr>
              <a:t> </a:t>
            </a:r>
            <a:r>
              <a:rPr sz="3300">
                <a:solidFill>
                  <a:srgbClr val="00416C"/>
                </a:solidFill>
                <a:latin typeface="Franklin Gothic Book"/>
                <a:cs typeface="Franklin Gothic Book"/>
              </a:rPr>
              <a:t>busque</a:t>
            </a:r>
            <a:r>
              <a:rPr sz="3300" spc="-30">
                <a:solidFill>
                  <a:srgbClr val="00416C"/>
                </a:solidFill>
                <a:latin typeface="Franklin Gothic Book"/>
                <a:cs typeface="Franklin Gothic Book"/>
              </a:rPr>
              <a:t> </a:t>
            </a:r>
            <a:r>
              <a:rPr sz="3300">
                <a:solidFill>
                  <a:srgbClr val="00416C"/>
                </a:solidFill>
                <a:latin typeface="Franklin Gothic Book"/>
                <a:cs typeface="Franklin Gothic Book"/>
              </a:rPr>
              <a:t>las</a:t>
            </a:r>
            <a:r>
              <a:rPr sz="3300" spc="-23">
                <a:solidFill>
                  <a:srgbClr val="00416C"/>
                </a:solidFill>
                <a:latin typeface="Franklin Gothic Book"/>
                <a:cs typeface="Franklin Gothic Book"/>
              </a:rPr>
              <a:t> </a:t>
            </a:r>
            <a:r>
              <a:rPr sz="3300">
                <a:solidFill>
                  <a:srgbClr val="00416C"/>
                </a:solidFill>
                <a:latin typeface="Franklin Gothic Book"/>
                <a:cs typeface="Franklin Gothic Book"/>
              </a:rPr>
              <a:t>opciones</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indicadas</a:t>
            </a:r>
            <a:r>
              <a:rPr sz="3300" spc="-45">
                <a:solidFill>
                  <a:srgbClr val="00416C"/>
                </a:solidFill>
                <a:latin typeface="Franklin Gothic Book"/>
                <a:cs typeface="Franklin Gothic Book"/>
              </a:rPr>
              <a:t> </a:t>
            </a:r>
            <a:r>
              <a:rPr sz="3300">
                <a:solidFill>
                  <a:srgbClr val="00416C"/>
                </a:solidFill>
                <a:latin typeface="Franklin Gothic Book"/>
                <a:cs typeface="Franklin Gothic Book"/>
              </a:rPr>
              <a:t>abajo,</a:t>
            </a:r>
            <a:r>
              <a:rPr sz="3300" spc="-30">
                <a:solidFill>
                  <a:srgbClr val="00416C"/>
                </a:solidFill>
                <a:latin typeface="Franklin Gothic Book"/>
                <a:cs typeface="Franklin Gothic Book"/>
              </a:rPr>
              <a:t> </a:t>
            </a:r>
            <a:r>
              <a:rPr sz="3300">
                <a:solidFill>
                  <a:srgbClr val="00416C"/>
                </a:solidFill>
                <a:latin typeface="Franklin Gothic Book"/>
                <a:cs typeface="Franklin Gothic Book"/>
              </a:rPr>
              <a:t>de</a:t>
            </a:r>
            <a:r>
              <a:rPr sz="3300" spc="-23">
                <a:solidFill>
                  <a:srgbClr val="00416C"/>
                </a:solidFill>
                <a:latin typeface="Franklin Gothic Book"/>
                <a:cs typeface="Franklin Gothic Book"/>
              </a:rPr>
              <a:t> </a:t>
            </a:r>
            <a:r>
              <a:rPr sz="3300">
                <a:solidFill>
                  <a:srgbClr val="00416C"/>
                </a:solidFill>
                <a:latin typeface="Franklin Gothic Book"/>
                <a:cs typeface="Franklin Gothic Book"/>
              </a:rPr>
              <a:t>acuerdo</a:t>
            </a:r>
            <a:r>
              <a:rPr sz="3300" spc="-38">
                <a:solidFill>
                  <a:srgbClr val="00416C"/>
                </a:solidFill>
                <a:latin typeface="Franklin Gothic Book"/>
                <a:cs typeface="Franklin Gothic Book"/>
              </a:rPr>
              <a:t> </a:t>
            </a:r>
            <a:r>
              <a:rPr sz="3300">
                <a:solidFill>
                  <a:srgbClr val="00416C"/>
                </a:solidFill>
                <a:latin typeface="Franklin Gothic Book"/>
                <a:cs typeface="Franklin Gothic Book"/>
              </a:rPr>
              <a:t>al</a:t>
            </a:r>
            <a:r>
              <a:rPr sz="3300" spc="-30">
                <a:solidFill>
                  <a:srgbClr val="00416C"/>
                </a:solidFill>
                <a:latin typeface="Franklin Gothic Book"/>
                <a:cs typeface="Franklin Gothic Book"/>
              </a:rPr>
              <a:t> </a:t>
            </a:r>
            <a:r>
              <a:rPr sz="3300">
                <a:solidFill>
                  <a:srgbClr val="00416C"/>
                </a:solidFill>
                <a:latin typeface="Franklin Gothic Book"/>
                <a:cs typeface="Franklin Gothic Book"/>
              </a:rPr>
              <a:t>tipo</a:t>
            </a:r>
            <a:r>
              <a:rPr sz="3300" spc="-45">
                <a:solidFill>
                  <a:srgbClr val="00416C"/>
                </a:solidFill>
                <a:latin typeface="Franklin Gothic Book"/>
                <a:cs typeface="Franklin Gothic Book"/>
              </a:rPr>
              <a:t> </a:t>
            </a:r>
            <a:r>
              <a:rPr sz="3300">
                <a:solidFill>
                  <a:srgbClr val="00416C"/>
                </a:solidFill>
                <a:latin typeface="Franklin Gothic Book"/>
                <a:cs typeface="Franklin Gothic Book"/>
              </a:rPr>
              <a:t>de</a:t>
            </a:r>
            <a:r>
              <a:rPr sz="3300" spc="-23">
                <a:solidFill>
                  <a:srgbClr val="00416C"/>
                </a:solidFill>
                <a:latin typeface="Franklin Gothic Book"/>
                <a:cs typeface="Franklin Gothic Book"/>
              </a:rPr>
              <a:t> </a:t>
            </a:r>
            <a:r>
              <a:rPr sz="3300" spc="-15">
                <a:solidFill>
                  <a:srgbClr val="00416C"/>
                </a:solidFill>
                <a:latin typeface="Franklin Gothic Book"/>
                <a:cs typeface="Franklin Gothic Book"/>
              </a:rPr>
              <a:t>dispositivo </a:t>
            </a:r>
            <a:r>
              <a:rPr sz="3300">
                <a:solidFill>
                  <a:srgbClr val="00416C"/>
                </a:solidFill>
                <a:latin typeface="Franklin Gothic Book"/>
                <a:cs typeface="Franklin Gothic Book"/>
              </a:rPr>
              <a:t>que</a:t>
            </a:r>
            <a:r>
              <a:rPr sz="3300" spc="-75">
                <a:solidFill>
                  <a:srgbClr val="00416C"/>
                </a:solidFill>
                <a:latin typeface="Franklin Gothic Book"/>
                <a:cs typeface="Franklin Gothic Book"/>
              </a:rPr>
              <a:t> </a:t>
            </a:r>
            <a:r>
              <a:rPr sz="3300">
                <a:solidFill>
                  <a:srgbClr val="00416C"/>
                </a:solidFill>
                <a:latin typeface="Franklin Gothic Book"/>
                <a:cs typeface="Franklin Gothic Book"/>
              </a:rPr>
              <a:t>usted</a:t>
            </a:r>
            <a:r>
              <a:rPr sz="3300" spc="-75">
                <a:solidFill>
                  <a:srgbClr val="00416C"/>
                </a:solidFill>
                <a:latin typeface="Franklin Gothic Book"/>
                <a:cs typeface="Franklin Gothic Book"/>
              </a:rPr>
              <a:t> </a:t>
            </a:r>
            <a:r>
              <a:rPr sz="3300" spc="-15">
                <a:solidFill>
                  <a:srgbClr val="00416C"/>
                </a:solidFill>
                <a:latin typeface="Franklin Gothic Book"/>
                <a:cs typeface="Franklin Gothic Book"/>
              </a:rPr>
              <a:t>tenga.</a:t>
            </a:r>
            <a:endParaRPr sz="3300">
              <a:latin typeface="Franklin Gothic Book"/>
              <a:cs typeface="Franklin Gothic Book"/>
            </a:endParaRPr>
          </a:p>
          <a:p>
            <a:pPr>
              <a:spcBef>
                <a:spcPts val="915"/>
              </a:spcBef>
            </a:pPr>
            <a:endParaRPr sz="3300">
              <a:latin typeface="Franklin Gothic Book"/>
              <a:cs typeface="Franklin Gothic Book"/>
            </a:endParaRPr>
          </a:p>
          <a:p>
            <a:pPr marL="339090"/>
            <a:r>
              <a:rPr sz="3600" u="sng">
                <a:solidFill>
                  <a:srgbClr val="00416C"/>
                </a:solidFill>
                <a:uFill>
                  <a:solidFill>
                    <a:srgbClr val="00416C"/>
                  </a:solidFill>
                </a:uFill>
                <a:latin typeface="Franklin Gothic Book"/>
                <a:cs typeface="Franklin Gothic Book"/>
              </a:rPr>
              <a:t>Laptop</a:t>
            </a:r>
            <a:r>
              <a:rPr sz="3600" u="sng" spc="-90">
                <a:solidFill>
                  <a:srgbClr val="00416C"/>
                </a:solidFill>
                <a:uFill>
                  <a:solidFill>
                    <a:srgbClr val="00416C"/>
                  </a:solidFill>
                </a:uFill>
                <a:latin typeface="Franklin Gothic Book"/>
                <a:cs typeface="Franklin Gothic Book"/>
              </a:rPr>
              <a:t> </a:t>
            </a:r>
            <a:r>
              <a:rPr sz="3600" u="sng">
                <a:solidFill>
                  <a:srgbClr val="00416C"/>
                </a:solidFill>
                <a:uFill>
                  <a:solidFill>
                    <a:srgbClr val="00416C"/>
                  </a:solidFill>
                </a:uFill>
                <a:latin typeface="Franklin Gothic Book"/>
                <a:cs typeface="Franklin Gothic Book"/>
              </a:rPr>
              <a:t>or</a:t>
            </a:r>
            <a:r>
              <a:rPr sz="3600" u="sng" spc="-105">
                <a:solidFill>
                  <a:srgbClr val="00416C"/>
                </a:solidFill>
                <a:uFill>
                  <a:solidFill>
                    <a:srgbClr val="00416C"/>
                  </a:solidFill>
                </a:uFill>
                <a:latin typeface="Franklin Gothic Book"/>
                <a:cs typeface="Franklin Gothic Book"/>
              </a:rPr>
              <a:t> </a:t>
            </a:r>
            <a:r>
              <a:rPr sz="3600" u="sng">
                <a:solidFill>
                  <a:srgbClr val="00416C"/>
                </a:solidFill>
                <a:uFill>
                  <a:solidFill>
                    <a:srgbClr val="00416C"/>
                  </a:solidFill>
                </a:uFill>
                <a:latin typeface="Franklin Gothic Book"/>
                <a:cs typeface="Franklin Gothic Book"/>
              </a:rPr>
              <a:t>desktop</a:t>
            </a:r>
            <a:r>
              <a:rPr sz="3600" u="sng" spc="-105">
                <a:solidFill>
                  <a:srgbClr val="00416C"/>
                </a:solidFill>
                <a:uFill>
                  <a:solidFill>
                    <a:srgbClr val="00416C"/>
                  </a:solidFill>
                </a:uFill>
                <a:latin typeface="Franklin Gothic Book"/>
                <a:cs typeface="Franklin Gothic Book"/>
              </a:rPr>
              <a:t> </a:t>
            </a:r>
            <a:r>
              <a:rPr sz="3600" u="sng" spc="-15">
                <a:solidFill>
                  <a:srgbClr val="00416C"/>
                </a:solidFill>
                <a:uFill>
                  <a:solidFill>
                    <a:srgbClr val="00416C"/>
                  </a:solidFill>
                </a:uFill>
                <a:latin typeface="Franklin Gothic Book"/>
                <a:cs typeface="Franklin Gothic Book"/>
              </a:rPr>
              <a:t>computer:</a:t>
            </a:r>
            <a:endParaRPr lang="en-US" sz="3600" u="sng" spc="-15">
              <a:solidFill>
                <a:srgbClr val="00416C"/>
              </a:solidFill>
              <a:uFill>
                <a:solidFill>
                  <a:srgbClr val="00416C"/>
                </a:solidFill>
              </a:uFill>
              <a:latin typeface="Franklin Gothic Book"/>
              <a:cs typeface="Franklin Gothic Book"/>
            </a:endParaRPr>
          </a:p>
          <a:p>
            <a:pPr marL="339090"/>
            <a:endParaRPr sz="3600">
              <a:latin typeface="Franklin Gothic Book"/>
              <a:cs typeface="Franklin Gothic Book"/>
            </a:endParaRPr>
          </a:p>
          <a:p>
            <a:pPr marL="339090"/>
            <a:r>
              <a:rPr sz="3600" u="heavy">
                <a:solidFill>
                  <a:srgbClr val="00416C"/>
                </a:solidFill>
                <a:uFill>
                  <a:solidFill>
                    <a:srgbClr val="00416C"/>
                  </a:solidFill>
                </a:uFill>
                <a:latin typeface="Franklin Gothic Book"/>
                <a:cs typeface="Franklin Gothic Book"/>
              </a:rPr>
              <a:t>Computadora</a:t>
            </a:r>
            <a:r>
              <a:rPr sz="3600" u="heavy" spc="-75">
                <a:solidFill>
                  <a:srgbClr val="00416C"/>
                </a:solidFill>
                <a:uFill>
                  <a:solidFill>
                    <a:srgbClr val="00416C"/>
                  </a:solidFill>
                </a:uFill>
                <a:latin typeface="Franklin Gothic Book"/>
                <a:cs typeface="Franklin Gothic Book"/>
              </a:rPr>
              <a:t> </a:t>
            </a:r>
            <a:r>
              <a:rPr sz="3600" u="heavy">
                <a:solidFill>
                  <a:srgbClr val="00416C"/>
                </a:solidFill>
                <a:uFill>
                  <a:solidFill>
                    <a:srgbClr val="00416C"/>
                  </a:solidFill>
                </a:uFill>
                <a:latin typeface="Franklin Gothic Book"/>
                <a:cs typeface="Franklin Gothic Book"/>
              </a:rPr>
              <a:t>portátil</a:t>
            </a:r>
            <a:r>
              <a:rPr sz="3600" u="heavy" spc="-60">
                <a:solidFill>
                  <a:srgbClr val="00416C"/>
                </a:solidFill>
                <a:uFill>
                  <a:solidFill>
                    <a:srgbClr val="00416C"/>
                  </a:solidFill>
                </a:uFill>
                <a:latin typeface="Franklin Gothic Book"/>
                <a:cs typeface="Franklin Gothic Book"/>
              </a:rPr>
              <a:t> </a:t>
            </a:r>
            <a:r>
              <a:rPr sz="3600" u="heavy">
                <a:solidFill>
                  <a:srgbClr val="00416C"/>
                </a:solidFill>
                <a:uFill>
                  <a:solidFill>
                    <a:srgbClr val="00416C"/>
                  </a:solidFill>
                </a:uFill>
                <a:latin typeface="Franklin Gothic Book"/>
                <a:cs typeface="Franklin Gothic Book"/>
              </a:rPr>
              <a:t>o</a:t>
            </a:r>
            <a:r>
              <a:rPr sz="3600" u="heavy" spc="-75">
                <a:solidFill>
                  <a:srgbClr val="00416C"/>
                </a:solidFill>
                <a:uFill>
                  <a:solidFill>
                    <a:srgbClr val="00416C"/>
                  </a:solidFill>
                </a:uFill>
                <a:latin typeface="Franklin Gothic Book"/>
                <a:cs typeface="Franklin Gothic Book"/>
              </a:rPr>
              <a:t> </a:t>
            </a:r>
            <a:r>
              <a:rPr sz="3600" u="heavy">
                <a:solidFill>
                  <a:srgbClr val="00416C"/>
                </a:solidFill>
                <a:uFill>
                  <a:solidFill>
                    <a:srgbClr val="00416C"/>
                  </a:solidFill>
                </a:uFill>
                <a:latin typeface="Franklin Gothic Book"/>
                <a:cs typeface="Franklin Gothic Book"/>
              </a:rPr>
              <a:t>computadora</a:t>
            </a:r>
            <a:r>
              <a:rPr sz="3600" u="heavy" spc="-75">
                <a:solidFill>
                  <a:srgbClr val="00416C"/>
                </a:solidFill>
                <a:uFill>
                  <a:solidFill>
                    <a:srgbClr val="00416C"/>
                  </a:solidFill>
                </a:uFill>
                <a:latin typeface="Franklin Gothic Book"/>
                <a:cs typeface="Franklin Gothic Book"/>
              </a:rPr>
              <a:t> </a:t>
            </a:r>
            <a:r>
              <a:rPr sz="3600" u="heavy">
                <a:solidFill>
                  <a:srgbClr val="00416C"/>
                </a:solidFill>
                <a:uFill>
                  <a:solidFill>
                    <a:srgbClr val="00416C"/>
                  </a:solidFill>
                </a:uFill>
                <a:latin typeface="Franklin Gothic Book"/>
                <a:cs typeface="Franklin Gothic Book"/>
              </a:rPr>
              <a:t>de</a:t>
            </a:r>
            <a:r>
              <a:rPr sz="3600" u="heavy" spc="-83">
                <a:solidFill>
                  <a:srgbClr val="00416C"/>
                </a:solidFill>
                <a:uFill>
                  <a:solidFill>
                    <a:srgbClr val="00416C"/>
                  </a:solidFill>
                </a:uFill>
                <a:latin typeface="Franklin Gothic Book"/>
                <a:cs typeface="Franklin Gothic Book"/>
              </a:rPr>
              <a:t> </a:t>
            </a:r>
            <a:r>
              <a:rPr sz="3600" u="heavy" spc="-15">
                <a:solidFill>
                  <a:srgbClr val="00416C"/>
                </a:solidFill>
                <a:uFill>
                  <a:solidFill>
                    <a:srgbClr val="00416C"/>
                  </a:solidFill>
                </a:uFill>
                <a:latin typeface="Franklin Gothic Book"/>
                <a:cs typeface="Franklin Gothic Book"/>
              </a:rPr>
              <a:t>escritorio</a:t>
            </a:r>
            <a:r>
              <a:rPr sz="2700" u="heavy" spc="-15">
                <a:solidFill>
                  <a:srgbClr val="00416C"/>
                </a:solidFill>
                <a:uFill>
                  <a:solidFill>
                    <a:srgbClr val="00416C"/>
                  </a:solidFill>
                </a:uFill>
                <a:latin typeface="Calibri"/>
                <a:cs typeface="Calibri"/>
              </a:rPr>
              <a:t>:</a:t>
            </a:r>
            <a:endParaRPr sz="2700">
              <a:latin typeface="Calibri"/>
              <a:cs typeface="Calibri"/>
            </a:endParaRPr>
          </a:p>
        </p:txBody>
      </p:sp>
      <p:grpSp>
        <p:nvGrpSpPr>
          <p:cNvPr id="2" name="object 2"/>
          <p:cNvGrpSpPr/>
          <p:nvPr/>
        </p:nvGrpSpPr>
        <p:grpSpPr>
          <a:xfrm>
            <a:off x="171450" y="6133337"/>
            <a:ext cx="18116550" cy="4153853"/>
            <a:chOff x="114300" y="4088891"/>
            <a:chExt cx="12077700" cy="2769235"/>
          </a:xfrm>
        </p:grpSpPr>
        <p:pic>
          <p:nvPicPr>
            <p:cNvPr id="3" name="object 3"/>
            <p:cNvPicPr/>
            <p:nvPr/>
          </p:nvPicPr>
          <p:blipFill>
            <a:blip r:embed="rId3" cstate="print"/>
            <a:stretch>
              <a:fillRect/>
            </a:stretch>
          </p:blipFill>
          <p:spPr>
            <a:xfrm>
              <a:off x="114300" y="5570981"/>
              <a:ext cx="11963400" cy="581406"/>
            </a:xfrm>
            <a:prstGeom prst="rect">
              <a:avLst/>
            </a:prstGeom>
          </p:spPr>
        </p:pic>
        <p:pic>
          <p:nvPicPr>
            <p:cNvPr id="4" name="object 4"/>
            <p:cNvPicPr/>
            <p:nvPr/>
          </p:nvPicPr>
          <p:blipFill>
            <a:blip r:embed="rId4" cstate="print"/>
            <a:stretch>
              <a:fillRect/>
            </a:stretch>
          </p:blipFill>
          <p:spPr>
            <a:xfrm>
              <a:off x="8905493" y="4088891"/>
              <a:ext cx="2466594" cy="1456944"/>
            </a:xfrm>
            <a:prstGeom prst="rect">
              <a:avLst/>
            </a:prstGeom>
          </p:spPr>
        </p:pic>
        <p:sp>
          <p:nvSpPr>
            <p:cNvPr id="5" name="object 5"/>
            <p:cNvSpPr/>
            <p:nvPr/>
          </p:nvSpPr>
          <p:spPr>
            <a:xfrm>
              <a:off x="8534400" y="4843271"/>
              <a:ext cx="1447800" cy="1329055"/>
            </a:xfrm>
            <a:custGeom>
              <a:avLst/>
              <a:gdLst/>
              <a:ahLst/>
              <a:cxnLst/>
              <a:rect l="l" t="t" r="r" b="b"/>
              <a:pathLst>
                <a:path w="1447800" h="1329054">
                  <a:moveTo>
                    <a:pt x="352044" y="152400"/>
                  </a:moveTo>
                  <a:lnTo>
                    <a:pt x="368773" y="114864"/>
                  </a:lnTo>
                  <a:lnTo>
                    <a:pt x="416225" y="80741"/>
                  </a:lnTo>
                  <a:lnTo>
                    <a:pt x="490296" y="51171"/>
                  </a:lnTo>
                  <a:lnTo>
                    <a:pt x="536031" y="38450"/>
                  </a:lnTo>
                  <a:lnTo>
                    <a:pt x="586882" y="27296"/>
                  </a:lnTo>
                  <a:lnTo>
                    <a:pt x="642336" y="17849"/>
                  </a:lnTo>
                  <a:lnTo>
                    <a:pt x="701880" y="10254"/>
                  </a:lnTo>
                  <a:lnTo>
                    <a:pt x="765001" y="4652"/>
                  </a:lnTo>
                  <a:lnTo>
                    <a:pt x="831186" y="1186"/>
                  </a:lnTo>
                  <a:lnTo>
                    <a:pt x="899922" y="0"/>
                  </a:lnTo>
                  <a:lnTo>
                    <a:pt x="968657" y="1186"/>
                  </a:lnTo>
                  <a:lnTo>
                    <a:pt x="1034842" y="4652"/>
                  </a:lnTo>
                  <a:lnTo>
                    <a:pt x="1097963" y="10254"/>
                  </a:lnTo>
                  <a:lnTo>
                    <a:pt x="1157507" y="17849"/>
                  </a:lnTo>
                  <a:lnTo>
                    <a:pt x="1212961" y="27296"/>
                  </a:lnTo>
                  <a:lnTo>
                    <a:pt x="1263812" y="38450"/>
                  </a:lnTo>
                  <a:lnTo>
                    <a:pt x="1309547" y="51171"/>
                  </a:lnTo>
                  <a:lnTo>
                    <a:pt x="1349653" y="65316"/>
                  </a:lnTo>
                  <a:lnTo>
                    <a:pt x="1410928" y="97305"/>
                  </a:lnTo>
                  <a:lnTo>
                    <a:pt x="1443532" y="133276"/>
                  </a:lnTo>
                  <a:lnTo>
                    <a:pt x="1447800" y="152400"/>
                  </a:lnTo>
                  <a:lnTo>
                    <a:pt x="1443532" y="171523"/>
                  </a:lnTo>
                  <a:lnTo>
                    <a:pt x="1410928" y="207494"/>
                  </a:lnTo>
                  <a:lnTo>
                    <a:pt x="1349653" y="239483"/>
                  </a:lnTo>
                  <a:lnTo>
                    <a:pt x="1309547" y="253628"/>
                  </a:lnTo>
                  <a:lnTo>
                    <a:pt x="1263812" y="266349"/>
                  </a:lnTo>
                  <a:lnTo>
                    <a:pt x="1212961" y="277503"/>
                  </a:lnTo>
                  <a:lnTo>
                    <a:pt x="1157507" y="286950"/>
                  </a:lnTo>
                  <a:lnTo>
                    <a:pt x="1097963" y="294545"/>
                  </a:lnTo>
                  <a:lnTo>
                    <a:pt x="1034842" y="300147"/>
                  </a:lnTo>
                  <a:lnTo>
                    <a:pt x="968657" y="303613"/>
                  </a:lnTo>
                  <a:lnTo>
                    <a:pt x="899922" y="304800"/>
                  </a:lnTo>
                  <a:lnTo>
                    <a:pt x="831186" y="303613"/>
                  </a:lnTo>
                  <a:lnTo>
                    <a:pt x="765001" y="300147"/>
                  </a:lnTo>
                  <a:lnTo>
                    <a:pt x="701880" y="294545"/>
                  </a:lnTo>
                  <a:lnTo>
                    <a:pt x="642336" y="286950"/>
                  </a:lnTo>
                  <a:lnTo>
                    <a:pt x="586882" y="277503"/>
                  </a:lnTo>
                  <a:lnTo>
                    <a:pt x="536031" y="266349"/>
                  </a:lnTo>
                  <a:lnTo>
                    <a:pt x="490296" y="253628"/>
                  </a:lnTo>
                  <a:lnTo>
                    <a:pt x="450190" y="239483"/>
                  </a:lnTo>
                  <a:lnTo>
                    <a:pt x="388915" y="207494"/>
                  </a:lnTo>
                  <a:lnTo>
                    <a:pt x="356311" y="171523"/>
                  </a:lnTo>
                  <a:lnTo>
                    <a:pt x="352044" y="152400"/>
                  </a:lnTo>
                  <a:close/>
                </a:path>
                <a:path w="1447800" h="1329054">
                  <a:moveTo>
                    <a:pt x="0" y="1043939"/>
                  </a:moveTo>
                  <a:lnTo>
                    <a:pt x="14084" y="978595"/>
                  </a:lnTo>
                  <a:lnTo>
                    <a:pt x="54206" y="918610"/>
                  </a:lnTo>
                  <a:lnTo>
                    <a:pt x="83031" y="891162"/>
                  </a:lnTo>
                  <a:lnTo>
                    <a:pt x="117165" y="865695"/>
                  </a:lnTo>
                  <a:lnTo>
                    <a:pt x="156209" y="842424"/>
                  </a:lnTo>
                  <a:lnTo>
                    <a:pt x="199763" y="821561"/>
                  </a:lnTo>
                  <a:lnTo>
                    <a:pt x="247427" y="803322"/>
                  </a:lnTo>
                  <a:lnTo>
                    <a:pt x="298801" y="787919"/>
                  </a:lnTo>
                  <a:lnTo>
                    <a:pt x="353485" y="775566"/>
                  </a:lnTo>
                  <a:lnTo>
                    <a:pt x="411080" y="766478"/>
                  </a:lnTo>
                  <a:lnTo>
                    <a:pt x="471184" y="760869"/>
                  </a:lnTo>
                  <a:lnTo>
                    <a:pt x="533400" y="758951"/>
                  </a:lnTo>
                  <a:lnTo>
                    <a:pt x="595615" y="760869"/>
                  </a:lnTo>
                  <a:lnTo>
                    <a:pt x="655719" y="766478"/>
                  </a:lnTo>
                  <a:lnTo>
                    <a:pt x="713314" y="775566"/>
                  </a:lnTo>
                  <a:lnTo>
                    <a:pt x="767998" y="787919"/>
                  </a:lnTo>
                  <a:lnTo>
                    <a:pt x="819372" y="803322"/>
                  </a:lnTo>
                  <a:lnTo>
                    <a:pt x="867036" y="821561"/>
                  </a:lnTo>
                  <a:lnTo>
                    <a:pt x="910590" y="842424"/>
                  </a:lnTo>
                  <a:lnTo>
                    <a:pt x="949634" y="865695"/>
                  </a:lnTo>
                  <a:lnTo>
                    <a:pt x="983768" y="891162"/>
                  </a:lnTo>
                  <a:lnTo>
                    <a:pt x="1012593" y="918610"/>
                  </a:lnTo>
                  <a:lnTo>
                    <a:pt x="1052715" y="978595"/>
                  </a:lnTo>
                  <a:lnTo>
                    <a:pt x="1066800" y="1043939"/>
                  </a:lnTo>
                  <a:lnTo>
                    <a:pt x="1063212" y="1077174"/>
                  </a:lnTo>
                  <a:lnTo>
                    <a:pt x="1035709" y="1140053"/>
                  </a:lnTo>
                  <a:lnTo>
                    <a:pt x="983768" y="1196717"/>
                  </a:lnTo>
                  <a:lnTo>
                    <a:pt x="949634" y="1222184"/>
                  </a:lnTo>
                  <a:lnTo>
                    <a:pt x="910590" y="1245455"/>
                  </a:lnTo>
                  <a:lnTo>
                    <a:pt x="867036" y="1266318"/>
                  </a:lnTo>
                  <a:lnTo>
                    <a:pt x="819372" y="1284557"/>
                  </a:lnTo>
                  <a:lnTo>
                    <a:pt x="767998" y="1299960"/>
                  </a:lnTo>
                  <a:lnTo>
                    <a:pt x="713314" y="1312313"/>
                  </a:lnTo>
                  <a:lnTo>
                    <a:pt x="655719" y="1321401"/>
                  </a:lnTo>
                  <a:lnTo>
                    <a:pt x="595615" y="1327010"/>
                  </a:lnTo>
                  <a:lnTo>
                    <a:pt x="533400" y="1328927"/>
                  </a:lnTo>
                  <a:lnTo>
                    <a:pt x="471184" y="1327010"/>
                  </a:lnTo>
                  <a:lnTo>
                    <a:pt x="411080" y="1321401"/>
                  </a:lnTo>
                  <a:lnTo>
                    <a:pt x="353485" y="1312313"/>
                  </a:lnTo>
                  <a:lnTo>
                    <a:pt x="298801" y="1299960"/>
                  </a:lnTo>
                  <a:lnTo>
                    <a:pt x="247427" y="1284557"/>
                  </a:lnTo>
                  <a:lnTo>
                    <a:pt x="199763" y="1266318"/>
                  </a:lnTo>
                  <a:lnTo>
                    <a:pt x="156209" y="1245455"/>
                  </a:lnTo>
                  <a:lnTo>
                    <a:pt x="117165" y="1222184"/>
                  </a:lnTo>
                  <a:lnTo>
                    <a:pt x="83031" y="1196717"/>
                  </a:lnTo>
                  <a:lnTo>
                    <a:pt x="54206" y="1169269"/>
                  </a:lnTo>
                  <a:lnTo>
                    <a:pt x="14084" y="1109284"/>
                  </a:lnTo>
                  <a:lnTo>
                    <a:pt x="0" y="1043939"/>
                  </a:lnTo>
                  <a:close/>
                </a:path>
              </a:pathLst>
            </a:custGeom>
            <a:ln w="38100">
              <a:solidFill>
                <a:srgbClr val="FF0000"/>
              </a:solidFill>
            </a:ln>
          </p:spPr>
          <p:txBody>
            <a:bodyPr wrap="square" lIns="0" tIns="0" rIns="0" bIns="0" rtlCol="0"/>
            <a:lstStyle/>
            <a:p>
              <a:endParaRPr sz="2700"/>
            </a:p>
          </p:txBody>
        </p:sp>
        <p:sp>
          <p:nvSpPr>
            <p:cNvPr id="6" name="object 6"/>
            <p:cNvSpPr/>
            <p:nvPr/>
          </p:nvSpPr>
          <p:spPr>
            <a:xfrm>
              <a:off x="8582279" y="5189092"/>
              <a:ext cx="298450" cy="333375"/>
            </a:xfrm>
            <a:custGeom>
              <a:avLst/>
              <a:gdLst/>
              <a:ahLst/>
              <a:cxnLst/>
              <a:rect l="l" t="t" r="r" b="b"/>
              <a:pathLst>
                <a:path w="298450" h="333375">
                  <a:moveTo>
                    <a:pt x="127507" y="0"/>
                  </a:moveTo>
                  <a:lnTo>
                    <a:pt x="0" y="83565"/>
                  </a:lnTo>
                  <a:lnTo>
                    <a:pt x="107188" y="247141"/>
                  </a:lnTo>
                  <a:lnTo>
                    <a:pt x="43434" y="288797"/>
                  </a:lnTo>
                  <a:lnTo>
                    <a:pt x="254380" y="332866"/>
                  </a:lnTo>
                  <a:lnTo>
                    <a:pt x="298323" y="121792"/>
                  </a:lnTo>
                  <a:lnTo>
                    <a:pt x="234696" y="163575"/>
                  </a:lnTo>
                  <a:lnTo>
                    <a:pt x="127507" y="0"/>
                  </a:lnTo>
                  <a:close/>
                </a:path>
              </a:pathLst>
            </a:custGeom>
            <a:solidFill>
              <a:srgbClr val="FF0000"/>
            </a:solidFill>
          </p:spPr>
          <p:txBody>
            <a:bodyPr wrap="square" lIns="0" tIns="0" rIns="0" bIns="0" rtlCol="0"/>
            <a:lstStyle/>
            <a:p>
              <a:endParaRPr sz="2700"/>
            </a:p>
          </p:txBody>
        </p:sp>
        <p:sp>
          <p:nvSpPr>
            <p:cNvPr id="7" name="object 7"/>
            <p:cNvSpPr/>
            <p:nvPr/>
          </p:nvSpPr>
          <p:spPr>
            <a:xfrm>
              <a:off x="8582279" y="5189092"/>
              <a:ext cx="298450" cy="333375"/>
            </a:xfrm>
            <a:custGeom>
              <a:avLst/>
              <a:gdLst/>
              <a:ahLst/>
              <a:cxnLst/>
              <a:rect l="l" t="t" r="r" b="b"/>
              <a:pathLst>
                <a:path w="298450" h="333375">
                  <a:moveTo>
                    <a:pt x="127507" y="0"/>
                  </a:moveTo>
                  <a:lnTo>
                    <a:pt x="234696" y="163575"/>
                  </a:lnTo>
                  <a:lnTo>
                    <a:pt x="298323" y="121792"/>
                  </a:lnTo>
                  <a:lnTo>
                    <a:pt x="254380" y="332866"/>
                  </a:lnTo>
                  <a:lnTo>
                    <a:pt x="43434" y="288797"/>
                  </a:lnTo>
                  <a:lnTo>
                    <a:pt x="107188" y="247141"/>
                  </a:lnTo>
                  <a:lnTo>
                    <a:pt x="0" y="83565"/>
                  </a:lnTo>
                  <a:lnTo>
                    <a:pt x="127507" y="0"/>
                  </a:lnTo>
                  <a:close/>
                </a:path>
              </a:pathLst>
            </a:custGeom>
            <a:ln w="12700">
              <a:solidFill>
                <a:srgbClr val="004F85"/>
              </a:solidFill>
            </a:ln>
          </p:spPr>
          <p:txBody>
            <a:bodyPr wrap="square" lIns="0" tIns="0" rIns="0" bIns="0" rtlCol="0"/>
            <a:lstStyle/>
            <a:p>
              <a:endParaRPr sz="2700"/>
            </a:p>
          </p:txBody>
        </p:sp>
        <p:sp>
          <p:nvSpPr>
            <p:cNvPr id="8" name="object 8"/>
            <p:cNvSpPr/>
            <p:nvPr/>
          </p:nvSpPr>
          <p:spPr>
            <a:xfrm>
              <a:off x="8450960" y="4877180"/>
              <a:ext cx="373380" cy="304800"/>
            </a:xfrm>
            <a:custGeom>
              <a:avLst/>
              <a:gdLst/>
              <a:ahLst/>
              <a:cxnLst/>
              <a:rect l="l" t="t" r="r" b="b"/>
              <a:pathLst>
                <a:path w="373379" h="304800">
                  <a:moveTo>
                    <a:pt x="220980" y="0"/>
                  </a:moveTo>
                  <a:lnTo>
                    <a:pt x="220980" y="76200"/>
                  </a:lnTo>
                  <a:lnTo>
                    <a:pt x="0" y="76200"/>
                  </a:lnTo>
                  <a:lnTo>
                    <a:pt x="0" y="228600"/>
                  </a:lnTo>
                  <a:lnTo>
                    <a:pt x="220980" y="228600"/>
                  </a:lnTo>
                  <a:lnTo>
                    <a:pt x="220980" y="304800"/>
                  </a:lnTo>
                  <a:lnTo>
                    <a:pt x="373380" y="152400"/>
                  </a:lnTo>
                  <a:lnTo>
                    <a:pt x="220980" y="0"/>
                  </a:lnTo>
                  <a:close/>
                </a:path>
              </a:pathLst>
            </a:custGeom>
            <a:solidFill>
              <a:srgbClr val="FF0000"/>
            </a:solidFill>
          </p:spPr>
          <p:txBody>
            <a:bodyPr wrap="square" lIns="0" tIns="0" rIns="0" bIns="0" rtlCol="0"/>
            <a:lstStyle/>
            <a:p>
              <a:endParaRPr sz="2700"/>
            </a:p>
          </p:txBody>
        </p:sp>
        <p:sp>
          <p:nvSpPr>
            <p:cNvPr id="9" name="object 9"/>
            <p:cNvSpPr/>
            <p:nvPr/>
          </p:nvSpPr>
          <p:spPr>
            <a:xfrm>
              <a:off x="8450960" y="4877180"/>
              <a:ext cx="373380" cy="304800"/>
            </a:xfrm>
            <a:custGeom>
              <a:avLst/>
              <a:gdLst/>
              <a:ahLst/>
              <a:cxnLst/>
              <a:rect l="l" t="t" r="r" b="b"/>
              <a:pathLst>
                <a:path w="373379" h="304800">
                  <a:moveTo>
                    <a:pt x="0" y="76200"/>
                  </a:moveTo>
                  <a:lnTo>
                    <a:pt x="220980" y="76200"/>
                  </a:lnTo>
                  <a:lnTo>
                    <a:pt x="220980" y="0"/>
                  </a:lnTo>
                  <a:lnTo>
                    <a:pt x="373380" y="152400"/>
                  </a:lnTo>
                  <a:lnTo>
                    <a:pt x="220980" y="304800"/>
                  </a:lnTo>
                  <a:lnTo>
                    <a:pt x="220980" y="228600"/>
                  </a:lnTo>
                  <a:lnTo>
                    <a:pt x="0" y="228600"/>
                  </a:lnTo>
                  <a:lnTo>
                    <a:pt x="0" y="76200"/>
                  </a:lnTo>
                  <a:close/>
                </a:path>
              </a:pathLst>
            </a:custGeom>
            <a:ln w="12700">
              <a:solidFill>
                <a:srgbClr val="004F85"/>
              </a:solidFill>
            </a:ln>
          </p:spPr>
          <p:txBody>
            <a:bodyPr wrap="square" lIns="0" tIns="0" rIns="0" bIns="0" rtlCol="0"/>
            <a:lstStyle/>
            <a:p>
              <a:endParaRPr sz="2700"/>
            </a:p>
          </p:txBody>
        </p:sp>
      </p:grpSp>
      <p:sp>
        <p:nvSpPr>
          <p:cNvPr id="10" name="object 10"/>
          <p:cNvSpPr/>
          <p:nvPr/>
        </p:nvSpPr>
        <p:spPr>
          <a:xfrm>
            <a:off x="0" y="0"/>
            <a:ext cx="18288000" cy="861060"/>
          </a:xfrm>
          <a:custGeom>
            <a:avLst/>
            <a:gdLst/>
            <a:ahLst/>
            <a:cxnLst/>
            <a:rect l="l" t="t" r="r" b="b"/>
            <a:pathLst>
              <a:path w="12192000" h="574040">
                <a:moveTo>
                  <a:pt x="0" y="573786"/>
                </a:moveTo>
                <a:lnTo>
                  <a:pt x="12192000" y="573786"/>
                </a:lnTo>
                <a:lnTo>
                  <a:pt x="12192000" y="0"/>
                </a:lnTo>
                <a:lnTo>
                  <a:pt x="0" y="0"/>
                </a:lnTo>
                <a:lnTo>
                  <a:pt x="0" y="573786"/>
                </a:lnTo>
                <a:close/>
              </a:path>
            </a:pathLst>
          </a:custGeom>
          <a:solidFill>
            <a:srgbClr val="008D7D"/>
          </a:solidFill>
        </p:spPr>
        <p:txBody>
          <a:bodyPr wrap="square" lIns="0" tIns="0" rIns="0" bIns="0" rtlCol="0"/>
          <a:lstStyle/>
          <a:p>
            <a:endParaRPr sz="2700"/>
          </a:p>
        </p:txBody>
      </p:sp>
      <p:pic>
        <p:nvPicPr>
          <p:cNvPr id="11" name="object 11"/>
          <p:cNvPicPr/>
          <p:nvPr/>
        </p:nvPicPr>
        <p:blipFill>
          <a:blip r:embed="rId5" cstate="print"/>
          <a:stretch>
            <a:fillRect/>
          </a:stretch>
        </p:blipFill>
        <p:spPr>
          <a:xfrm>
            <a:off x="256031" y="9454896"/>
            <a:ext cx="740664" cy="732660"/>
          </a:xfrm>
          <a:prstGeom prst="rect">
            <a:avLst/>
          </a:prstGeom>
        </p:spPr>
      </p:pic>
      <p:sp>
        <p:nvSpPr>
          <p:cNvPr id="15" name="object 4">
            <a:extLst>
              <a:ext uri="{FF2B5EF4-FFF2-40B4-BE49-F238E27FC236}">
                <a16:creationId xmlns:a16="http://schemas.microsoft.com/office/drawing/2014/main" id="{3C13F737-7B67-DDBD-6F64-32545A4CFF83}"/>
              </a:ext>
            </a:extLst>
          </p:cNvPr>
          <p:cNvSpPr txBox="1">
            <a:spLocks/>
          </p:cNvSpPr>
          <p:nvPr/>
        </p:nvSpPr>
        <p:spPr>
          <a:xfrm>
            <a:off x="7653717" y="37394"/>
            <a:ext cx="12344400" cy="696344"/>
          </a:xfrm>
          <a:prstGeom prst="rect">
            <a:avLst/>
          </a:prstGeom>
        </p:spPr>
        <p:txBody>
          <a:bodyPr vert="horz" wrap="square" lIns="0" tIns="1905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9050">
              <a:spcBef>
                <a:spcPts val="150"/>
              </a:spcBef>
            </a:pPr>
            <a:r>
              <a:rPr lang="en-US" spc="-30">
                <a:solidFill>
                  <a:schemeClr val="bg1"/>
                </a:solidFill>
              </a:rPr>
              <a:t>LANGUAGE</a:t>
            </a:r>
            <a:r>
              <a:rPr lang="en-US" spc="-217">
                <a:solidFill>
                  <a:schemeClr val="bg1"/>
                </a:solidFill>
              </a:rPr>
              <a:t> </a:t>
            </a:r>
            <a:r>
              <a:rPr lang="en-US">
                <a:solidFill>
                  <a:schemeClr val="bg1"/>
                </a:solidFill>
              </a:rPr>
              <a:t>ACCESS</a:t>
            </a:r>
            <a:r>
              <a:rPr lang="en-US" spc="-225">
                <a:solidFill>
                  <a:schemeClr val="bg1"/>
                </a:solidFill>
              </a:rPr>
              <a:t> </a:t>
            </a:r>
            <a:r>
              <a:rPr lang="en-US">
                <a:solidFill>
                  <a:schemeClr val="bg1"/>
                </a:solidFill>
              </a:rPr>
              <a:t>RESOURCE</a:t>
            </a:r>
            <a:r>
              <a:rPr lang="en-US" spc="-195">
                <a:solidFill>
                  <a:schemeClr val="bg1"/>
                </a:solidFill>
              </a:rPr>
              <a:t> </a:t>
            </a:r>
            <a:r>
              <a:rPr lang="en-US" spc="-15">
                <a:solidFill>
                  <a:schemeClr val="bg1"/>
                </a:solidFill>
              </a:rPr>
              <a:t>CENTER</a:t>
            </a:r>
          </a:p>
        </p:txBody>
      </p:sp>
      <p:sp>
        <p:nvSpPr>
          <p:cNvPr id="18" name="object 21">
            <a:extLst>
              <a:ext uri="{FF2B5EF4-FFF2-40B4-BE49-F238E27FC236}">
                <a16:creationId xmlns:a16="http://schemas.microsoft.com/office/drawing/2014/main" id="{E3FAB242-B38B-4344-9B20-B4FD271BFF72}"/>
              </a:ext>
            </a:extLst>
          </p:cNvPr>
          <p:cNvSpPr txBox="1">
            <a:spLocks/>
          </p:cNvSpPr>
          <p:nvPr/>
        </p:nvSpPr>
        <p:spPr>
          <a:xfrm>
            <a:off x="1150809" y="9569862"/>
            <a:ext cx="6616065" cy="489108"/>
          </a:xfrm>
          <a:prstGeom prst="rect">
            <a:avLst/>
          </a:prstGeom>
        </p:spPr>
        <p:txBody>
          <a:bodyPr vert="horz" wrap="square" lIns="0" tIns="0" rIns="0" bIns="0" rtlCol="0">
            <a:spAutoFit/>
          </a:bodyPr>
          <a:lstStyle>
            <a:defPPr>
              <a:defRPr lang="en-US" kern="0"/>
            </a:defPPr>
            <a:lvl1pPr marL="0" algn="l" defTabSz="914400" rtl="0" eaLnBrk="1" latinLnBrk="0" hangingPunct="1">
              <a:defRPr sz="2800" b="1" i="0" kern="1200">
                <a:solidFill>
                  <a:schemeClr val="bg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0">
              <a:lnSpc>
                <a:spcPts val="4140"/>
              </a:lnSpc>
            </a:pPr>
            <a:r>
              <a:rPr lang="en-US" cap="small" spc="-10">
                <a:solidFill>
                  <a:srgbClr val="008D7D"/>
                </a:solidFill>
              </a:rPr>
              <a:t>DuPage Federation</a:t>
            </a:r>
            <a:r>
              <a:rPr lang="en-US" cap="small" spc="-5">
                <a:solidFill>
                  <a:srgbClr val="008D7D"/>
                </a:solidFill>
              </a:rPr>
              <a:t> </a:t>
            </a:r>
            <a:r>
              <a:rPr lang="en-US" cap="small">
                <a:solidFill>
                  <a:srgbClr val="008D7D"/>
                </a:solidFill>
              </a:rPr>
              <a:t>on</a:t>
            </a:r>
            <a:r>
              <a:rPr lang="en-US" cap="small" spc="-15">
                <a:solidFill>
                  <a:srgbClr val="008D7D"/>
                </a:solidFill>
              </a:rPr>
              <a:t> </a:t>
            </a:r>
            <a:r>
              <a:rPr lang="en-US" cap="small">
                <a:solidFill>
                  <a:srgbClr val="008D7D"/>
                </a:solidFill>
              </a:rPr>
              <a:t>Human</a:t>
            </a:r>
            <a:r>
              <a:rPr lang="en-US" cap="small" spc="-5">
                <a:solidFill>
                  <a:srgbClr val="008D7D"/>
                </a:solidFill>
              </a:rPr>
              <a:t> </a:t>
            </a:r>
            <a:r>
              <a:rPr lang="en-US" cap="small">
                <a:solidFill>
                  <a:srgbClr val="008D7D"/>
                </a:solidFill>
              </a:rPr>
              <a:t>Services</a:t>
            </a:r>
            <a:r>
              <a:rPr lang="en-US" cap="small" spc="-5">
                <a:solidFill>
                  <a:srgbClr val="008D7D"/>
                </a:solidFill>
              </a:rPr>
              <a:t> </a:t>
            </a:r>
            <a:r>
              <a:rPr lang="en-US" cap="small" spc="-55">
                <a:solidFill>
                  <a:srgbClr val="008D7D"/>
                </a:solidFill>
              </a:rPr>
              <a:t>Reform</a:t>
            </a:r>
            <a:endParaRPr lang="en-US" cap="small" spc="-83">
              <a:solidFill>
                <a:srgbClr val="008D7D"/>
              </a:solidFill>
            </a:endParaRPr>
          </a:p>
        </p:txBody>
      </p:sp>
      <p:sp>
        <p:nvSpPr>
          <p:cNvPr id="20" name="Oval 19">
            <a:extLst>
              <a:ext uri="{FF2B5EF4-FFF2-40B4-BE49-F238E27FC236}">
                <a16:creationId xmlns:a16="http://schemas.microsoft.com/office/drawing/2014/main" id="{3688909E-A694-BA8F-B8A7-295422CA0807}"/>
              </a:ext>
            </a:extLst>
          </p:cNvPr>
          <p:cNvSpPr/>
          <p:nvPr/>
        </p:nvSpPr>
        <p:spPr>
          <a:xfrm>
            <a:off x="13537118" y="7783639"/>
            <a:ext cx="2171700" cy="4455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4E80-6587-6C6C-085A-02F97BE23882}"/>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E79282A-A9C5-3753-8264-AA9A868749BA}"/>
              </a:ext>
            </a:extLst>
          </p:cNvPr>
          <p:cNvGraphicFramePr/>
          <p:nvPr/>
        </p:nvGraphicFramePr>
        <p:xfrm>
          <a:off x="470649" y="1927649"/>
          <a:ext cx="17467728" cy="180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CA2B572E-2560-5720-B222-4A978ABC5F02}"/>
              </a:ext>
            </a:extLst>
          </p:cNvPr>
          <p:cNvGraphicFramePr/>
          <p:nvPr/>
        </p:nvGraphicFramePr>
        <p:xfrm>
          <a:off x="1250576" y="2770094"/>
          <a:ext cx="15921317" cy="685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 name="Group 1">
            <a:extLst>
              <a:ext uri="{FF2B5EF4-FFF2-40B4-BE49-F238E27FC236}">
                <a16:creationId xmlns:a16="http://schemas.microsoft.com/office/drawing/2014/main" id="{C461FCA2-FAD8-8A38-4BED-BFB8008F8D58}"/>
              </a:ext>
            </a:extLst>
          </p:cNvPr>
          <p:cNvGrpSpPr/>
          <p:nvPr/>
        </p:nvGrpSpPr>
        <p:grpSpPr>
          <a:xfrm>
            <a:off x="1" y="-34683"/>
            <a:ext cx="18322562" cy="320720"/>
            <a:chOff x="-1" y="6667499"/>
            <a:chExt cx="12215041" cy="213813"/>
          </a:xfrm>
        </p:grpSpPr>
        <p:grpSp>
          <p:nvGrpSpPr>
            <p:cNvPr id="7" name="Group 6">
              <a:extLst>
                <a:ext uri="{FF2B5EF4-FFF2-40B4-BE49-F238E27FC236}">
                  <a16:creationId xmlns:a16="http://schemas.microsoft.com/office/drawing/2014/main" id="{17ED1E9B-9C9B-953C-59F5-68392242DFC4}"/>
                </a:ext>
              </a:extLst>
            </p:cNvPr>
            <p:cNvGrpSpPr/>
            <p:nvPr/>
          </p:nvGrpSpPr>
          <p:grpSpPr>
            <a:xfrm>
              <a:off x="-1" y="6667499"/>
              <a:ext cx="9649191" cy="213813"/>
              <a:chOff x="-1" y="6667499"/>
              <a:chExt cx="9649191" cy="213813"/>
            </a:xfrm>
          </p:grpSpPr>
          <p:sp>
            <p:nvSpPr>
              <p:cNvPr id="9" name="Rectangle 8">
                <a:extLst>
                  <a:ext uri="{FF2B5EF4-FFF2-40B4-BE49-F238E27FC236}">
                    <a16:creationId xmlns:a16="http://schemas.microsoft.com/office/drawing/2014/main" id="{2CDC9AFB-F1E9-2FAA-F518-9D402D9FFDC4}"/>
                  </a:ext>
                </a:extLst>
              </p:cNvPr>
              <p:cNvSpPr/>
              <p:nvPr/>
            </p:nvSpPr>
            <p:spPr>
              <a:xfrm>
                <a:off x="-1" y="6667500"/>
                <a:ext cx="3563531" cy="213812"/>
              </a:xfrm>
              <a:prstGeom prst="rect">
                <a:avLst/>
              </a:prstGeom>
              <a:solidFill>
                <a:srgbClr val="21BBB8"/>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0" name="Rectangle 9">
                <a:extLst>
                  <a:ext uri="{FF2B5EF4-FFF2-40B4-BE49-F238E27FC236}">
                    <a16:creationId xmlns:a16="http://schemas.microsoft.com/office/drawing/2014/main" id="{4A1F7750-7406-DAE2-3BC2-7EFE295E51D7}"/>
                  </a:ext>
                </a:extLst>
              </p:cNvPr>
              <p:cNvSpPr/>
              <p:nvPr/>
            </p:nvSpPr>
            <p:spPr>
              <a:xfrm>
                <a:off x="2971799" y="6667500"/>
                <a:ext cx="3441701" cy="213810"/>
              </a:xfrm>
              <a:prstGeom prst="rect">
                <a:avLst/>
              </a:prstGeom>
              <a:solidFill>
                <a:srgbClr val="C72031"/>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1" name="Rectangle 10">
                <a:extLst>
                  <a:ext uri="{FF2B5EF4-FFF2-40B4-BE49-F238E27FC236}">
                    <a16:creationId xmlns:a16="http://schemas.microsoft.com/office/drawing/2014/main" id="{207E9EBD-6DA5-D085-E413-3B3D22BB0DCF}"/>
                  </a:ext>
                </a:extLst>
              </p:cNvPr>
              <p:cNvSpPr/>
              <p:nvPr/>
            </p:nvSpPr>
            <p:spPr>
              <a:xfrm>
                <a:off x="5841999" y="6667499"/>
                <a:ext cx="3807191" cy="213812"/>
              </a:xfrm>
              <a:prstGeom prst="rect">
                <a:avLst/>
              </a:prstGeom>
              <a:solidFill>
                <a:srgbClr val="FCB61C"/>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8" name="Rectangle 7">
              <a:extLst>
                <a:ext uri="{FF2B5EF4-FFF2-40B4-BE49-F238E27FC236}">
                  <a16:creationId xmlns:a16="http://schemas.microsoft.com/office/drawing/2014/main" id="{FB970C5B-9643-9E50-FE1C-651553B6CBAA}"/>
                </a:ext>
              </a:extLst>
            </p:cNvPr>
            <p:cNvSpPr/>
            <p:nvPr/>
          </p:nvSpPr>
          <p:spPr>
            <a:xfrm>
              <a:off x="9016999" y="6667501"/>
              <a:ext cx="3198041" cy="213810"/>
            </a:xfrm>
            <a:prstGeom prst="rect">
              <a:avLst/>
            </a:prstGeom>
            <a:solidFill>
              <a:srgbClr val="6EBE43"/>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grpSp>
        <p:nvGrpSpPr>
          <p:cNvPr id="13" name="Group 12">
            <a:extLst>
              <a:ext uri="{FF2B5EF4-FFF2-40B4-BE49-F238E27FC236}">
                <a16:creationId xmlns:a16="http://schemas.microsoft.com/office/drawing/2014/main" id="{AA2D1C18-3252-BAA8-62D6-351FBA6E8520}"/>
              </a:ext>
            </a:extLst>
          </p:cNvPr>
          <p:cNvGrpSpPr/>
          <p:nvPr/>
        </p:nvGrpSpPr>
        <p:grpSpPr>
          <a:xfrm>
            <a:off x="1" y="9966281"/>
            <a:ext cx="18322562" cy="320720"/>
            <a:chOff x="-1" y="6667499"/>
            <a:chExt cx="12215041" cy="213813"/>
          </a:xfrm>
        </p:grpSpPr>
        <p:grpSp>
          <p:nvGrpSpPr>
            <p:cNvPr id="14" name="Group 13">
              <a:extLst>
                <a:ext uri="{FF2B5EF4-FFF2-40B4-BE49-F238E27FC236}">
                  <a16:creationId xmlns:a16="http://schemas.microsoft.com/office/drawing/2014/main" id="{0F05FAFA-BC3D-3AD8-F7F4-04193664C91F}"/>
                </a:ext>
              </a:extLst>
            </p:cNvPr>
            <p:cNvGrpSpPr/>
            <p:nvPr/>
          </p:nvGrpSpPr>
          <p:grpSpPr>
            <a:xfrm>
              <a:off x="-1" y="6667499"/>
              <a:ext cx="9649191" cy="213813"/>
              <a:chOff x="-1" y="6667499"/>
              <a:chExt cx="9649191" cy="213813"/>
            </a:xfrm>
          </p:grpSpPr>
          <p:sp>
            <p:nvSpPr>
              <p:cNvPr id="16" name="Rectangle 15">
                <a:extLst>
                  <a:ext uri="{FF2B5EF4-FFF2-40B4-BE49-F238E27FC236}">
                    <a16:creationId xmlns:a16="http://schemas.microsoft.com/office/drawing/2014/main" id="{6CD29533-74E6-6C11-FBB4-795871522462}"/>
                  </a:ext>
                </a:extLst>
              </p:cNvPr>
              <p:cNvSpPr/>
              <p:nvPr/>
            </p:nvSpPr>
            <p:spPr>
              <a:xfrm>
                <a:off x="-1" y="6667500"/>
                <a:ext cx="3563531" cy="213812"/>
              </a:xfrm>
              <a:prstGeom prst="rect">
                <a:avLst/>
              </a:prstGeom>
              <a:solidFill>
                <a:srgbClr val="21BBB8"/>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7" name="Rectangle 16">
                <a:extLst>
                  <a:ext uri="{FF2B5EF4-FFF2-40B4-BE49-F238E27FC236}">
                    <a16:creationId xmlns:a16="http://schemas.microsoft.com/office/drawing/2014/main" id="{50309415-ED66-59D5-9513-627E835558A2}"/>
                  </a:ext>
                </a:extLst>
              </p:cNvPr>
              <p:cNvSpPr/>
              <p:nvPr/>
            </p:nvSpPr>
            <p:spPr>
              <a:xfrm>
                <a:off x="2971799" y="6667500"/>
                <a:ext cx="3441701" cy="213810"/>
              </a:xfrm>
              <a:prstGeom prst="rect">
                <a:avLst/>
              </a:prstGeom>
              <a:solidFill>
                <a:srgbClr val="C72031"/>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8" name="Rectangle 17">
                <a:extLst>
                  <a:ext uri="{FF2B5EF4-FFF2-40B4-BE49-F238E27FC236}">
                    <a16:creationId xmlns:a16="http://schemas.microsoft.com/office/drawing/2014/main" id="{20B06A16-B33D-5D45-72DF-1A42DF8219A6}"/>
                  </a:ext>
                </a:extLst>
              </p:cNvPr>
              <p:cNvSpPr/>
              <p:nvPr/>
            </p:nvSpPr>
            <p:spPr>
              <a:xfrm>
                <a:off x="5841999" y="6667499"/>
                <a:ext cx="3807191" cy="213812"/>
              </a:xfrm>
              <a:prstGeom prst="rect">
                <a:avLst/>
              </a:prstGeom>
              <a:solidFill>
                <a:srgbClr val="FCB61C"/>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15" name="Rectangle 14">
              <a:extLst>
                <a:ext uri="{FF2B5EF4-FFF2-40B4-BE49-F238E27FC236}">
                  <a16:creationId xmlns:a16="http://schemas.microsoft.com/office/drawing/2014/main" id="{0A0BFB9F-85A4-E893-2C5E-C119D0BBB8F7}"/>
                </a:ext>
              </a:extLst>
            </p:cNvPr>
            <p:cNvSpPr/>
            <p:nvPr/>
          </p:nvSpPr>
          <p:spPr>
            <a:xfrm>
              <a:off x="9016999" y="6667501"/>
              <a:ext cx="3198041" cy="213810"/>
            </a:xfrm>
            <a:prstGeom prst="rect">
              <a:avLst/>
            </a:prstGeom>
            <a:solidFill>
              <a:srgbClr val="6EBE43"/>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5" name="Title 4">
            <a:extLst>
              <a:ext uri="{FF2B5EF4-FFF2-40B4-BE49-F238E27FC236}">
                <a16:creationId xmlns:a16="http://schemas.microsoft.com/office/drawing/2014/main" id="{BB7599D7-E6BC-3477-627F-AD5258EF589E}"/>
              </a:ext>
            </a:extLst>
          </p:cNvPr>
          <p:cNvSpPr>
            <a:spLocks noGrp="1"/>
          </p:cNvSpPr>
          <p:nvPr>
            <p:ph type="title"/>
          </p:nvPr>
        </p:nvSpPr>
        <p:spPr/>
        <p:txBody>
          <a:bodyPr/>
          <a:lstStyle/>
          <a:p>
            <a:r>
              <a:rPr lang="en-US"/>
              <a:t>CHWS Overview</a:t>
            </a:r>
          </a:p>
        </p:txBody>
      </p:sp>
      <p:sp>
        <p:nvSpPr>
          <p:cNvPr id="19" name="Content Placeholder 18">
            <a:extLst>
              <a:ext uri="{FF2B5EF4-FFF2-40B4-BE49-F238E27FC236}">
                <a16:creationId xmlns:a16="http://schemas.microsoft.com/office/drawing/2014/main" id="{CBF79EAF-6129-4107-1666-6FE84C009570}"/>
              </a:ext>
            </a:extLst>
          </p:cNvPr>
          <p:cNvSpPr>
            <a:spLocks noGrp="1"/>
          </p:cNvSpPr>
          <p:nvPr>
            <p:ph idx="1"/>
          </p:nvPr>
        </p:nvSpPr>
        <p:spPr/>
        <p:txBody>
          <a:bodyPr>
            <a:normAutofit/>
          </a:bodyPr>
          <a:lstStyle/>
          <a:p>
            <a:r>
              <a:rPr lang="en-US" b="0" i="0">
                <a:solidFill>
                  <a:srgbClr val="212121"/>
                </a:solidFill>
                <a:effectLst/>
                <a:latin typeface="BlinkMacSystemFont"/>
              </a:rPr>
              <a:t>Definition of a CHW</a:t>
            </a:r>
          </a:p>
          <a:p>
            <a:r>
              <a:rPr lang="en-US">
                <a:solidFill>
                  <a:srgbClr val="212121"/>
                </a:solidFill>
                <a:latin typeface="BlinkMacSystemFont"/>
              </a:rPr>
              <a:t>Evidence/history of CHW integration into Oral Health Practice</a:t>
            </a:r>
          </a:p>
          <a:p>
            <a:r>
              <a:rPr lang="en-US" b="0" i="0">
                <a:solidFill>
                  <a:srgbClr val="212121"/>
                </a:solidFill>
                <a:effectLst/>
                <a:latin typeface="BlinkMacSystemFont"/>
              </a:rPr>
              <a:t>What and who makes a great CHW?</a:t>
            </a:r>
          </a:p>
          <a:p>
            <a:r>
              <a:rPr lang="en-US">
                <a:solidFill>
                  <a:srgbClr val="212121"/>
                </a:solidFill>
                <a:latin typeface="BlinkMacSystemFont"/>
              </a:rPr>
              <a:t>Integration Playbook</a:t>
            </a:r>
          </a:p>
          <a:p>
            <a:r>
              <a:rPr lang="en-US">
                <a:solidFill>
                  <a:srgbClr val="212121"/>
                </a:solidFill>
                <a:latin typeface="BlinkMacSystemFont"/>
              </a:rPr>
              <a:t>Sustainability long-term </a:t>
            </a:r>
          </a:p>
          <a:p>
            <a:pPr lvl="1"/>
            <a:r>
              <a:rPr lang="en-US">
                <a:solidFill>
                  <a:srgbClr val="212121"/>
                </a:solidFill>
                <a:latin typeface="BlinkMacSystemFont"/>
              </a:rPr>
              <a:t>Billing Medicaid </a:t>
            </a:r>
            <a:endParaRPr lang="en-US" b="0" i="0">
              <a:solidFill>
                <a:srgbClr val="212121"/>
              </a:solidFill>
              <a:effectLst/>
              <a:latin typeface="BlinkMacSystemFont"/>
            </a:endParaRPr>
          </a:p>
        </p:txBody>
      </p:sp>
      <p:pic>
        <p:nvPicPr>
          <p:cNvPr id="21" name="Picture 20" descr="French bulldog in gold party hat">
            <a:extLst>
              <a:ext uri="{FF2B5EF4-FFF2-40B4-BE49-F238E27FC236}">
                <a16:creationId xmlns:a16="http://schemas.microsoft.com/office/drawing/2014/main" id="{6DE16C9D-8024-E427-DA34-BE495FEEB8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712" y="5044220"/>
            <a:ext cx="7042640" cy="4695093"/>
          </a:xfrm>
          <a:prstGeom prst="rect">
            <a:avLst/>
          </a:prstGeom>
        </p:spPr>
      </p:pic>
    </p:spTree>
    <p:extLst>
      <p:ext uri="{BB962C8B-B14F-4D97-AF65-F5344CB8AC3E}">
        <p14:creationId xmlns:p14="http://schemas.microsoft.com/office/powerpoint/2010/main" val="227852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A3450BC-FF97-7915-0A6F-6FBB5F88836C}"/>
              </a:ext>
            </a:extLst>
          </p:cNvPr>
          <p:cNvGraphicFramePr/>
          <p:nvPr/>
        </p:nvGraphicFramePr>
        <p:xfrm>
          <a:off x="470649" y="1927649"/>
          <a:ext cx="17467728" cy="180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6B5BFDD-2B0F-6340-ACCA-C3AC92FD40D5}"/>
              </a:ext>
            </a:extLst>
          </p:cNvPr>
          <p:cNvSpPr txBox="1"/>
          <p:nvPr/>
        </p:nvSpPr>
        <p:spPr>
          <a:xfrm>
            <a:off x="622943" y="958152"/>
            <a:ext cx="15461685" cy="1107996"/>
          </a:xfrm>
          <a:prstGeom prst="rect">
            <a:avLst/>
          </a:prstGeom>
          <a:noFill/>
        </p:spPr>
        <p:txBody>
          <a:bodyPr wrap="square" rtlCol="0">
            <a:spAutoFit/>
          </a:bodyPr>
          <a:lstStyle/>
          <a:p>
            <a:pPr defTabSz="1371600">
              <a:defRPr/>
            </a:pPr>
            <a:r>
              <a:rPr lang="en-US" sz="6600">
                <a:solidFill>
                  <a:prstClr val="black"/>
                </a:solidFill>
                <a:latin typeface="Aptos" panose="02110004020202020204"/>
              </a:rPr>
              <a:t>IPHA/IDPH CHW Training Program</a:t>
            </a:r>
          </a:p>
        </p:txBody>
      </p:sp>
      <p:sp>
        <p:nvSpPr>
          <p:cNvPr id="3" name="TextBox 2">
            <a:extLst>
              <a:ext uri="{FF2B5EF4-FFF2-40B4-BE49-F238E27FC236}">
                <a16:creationId xmlns:a16="http://schemas.microsoft.com/office/drawing/2014/main" id="{B0921FBA-0C86-D1C3-E80B-7371B7373E53}"/>
              </a:ext>
            </a:extLst>
          </p:cNvPr>
          <p:cNvSpPr txBox="1"/>
          <p:nvPr/>
        </p:nvSpPr>
        <p:spPr>
          <a:xfrm>
            <a:off x="349624" y="1727999"/>
            <a:ext cx="184731" cy="2585323"/>
          </a:xfrm>
          <a:prstGeom prst="rect">
            <a:avLst/>
          </a:prstGeom>
          <a:noFill/>
        </p:spPr>
        <p:txBody>
          <a:bodyPr wrap="none" rtlCol="0">
            <a:spAutoFit/>
          </a:bodyPr>
          <a:lstStyle/>
          <a:p>
            <a:pPr defTabSz="1371600"/>
            <a:endParaRPr lang="en-US" sz="2700">
              <a:solidFill>
                <a:prstClr val="black"/>
              </a:solidFill>
              <a:latin typeface="Aptos" panose="02110004020202020204"/>
            </a:endParaRPr>
          </a:p>
          <a:p>
            <a:pPr defTabSz="1371600"/>
            <a:endParaRPr lang="en-US" sz="2700">
              <a:solidFill>
                <a:prstClr val="black"/>
              </a:solidFill>
              <a:latin typeface="Aptos" panose="02110004020202020204"/>
            </a:endParaRPr>
          </a:p>
          <a:p>
            <a:pPr defTabSz="1371600"/>
            <a:endParaRPr lang="en-US" sz="2700">
              <a:solidFill>
                <a:prstClr val="black"/>
              </a:solidFill>
              <a:latin typeface="Aptos" panose="02110004020202020204"/>
            </a:endParaRPr>
          </a:p>
          <a:p>
            <a:pPr defTabSz="1371600"/>
            <a:endParaRPr lang="en-US" sz="2700">
              <a:solidFill>
                <a:prstClr val="black"/>
              </a:solidFill>
              <a:latin typeface="Aptos" panose="02110004020202020204"/>
            </a:endParaRPr>
          </a:p>
          <a:p>
            <a:pPr defTabSz="1371600"/>
            <a:endParaRPr lang="en-US" sz="2700">
              <a:solidFill>
                <a:prstClr val="black"/>
              </a:solidFill>
              <a:latin typeface="Aptos" panose="02110004020202020204"/>
            </a:endParaRPr>
          </a:p>
          <a:p>
            <a:pPr defTabSz="1371600"/>
            <a:endParaRPr lang="en-US" sz="2700">
              <a:solidFill>
                <a:prstClr val="black"/>
              </a:solidFill>
              <a:latin typeface="Aptos" panose="02110004020202020204"/>
            </a:endParaRPr>
          </a:p>
        </p:txBody>
      </p:sp>
      <p:grpSp>
        <p:nvGrpSpPr>
          <p:cNvPr id="2" name="Group 1">
            <a:extLst>
              <a:ext uri="{FF2B5EF4-FFF2-40B4-BE49-F238E27FC236}">
                <a16:creationId xmlns:a16="http://schemas.microsoft.com/office/drawing/2014/main" id="{CF715C77-78AD-D169-BEAC-6CE786BDF1F1}"/>
              </a:ext>
            </a:extLst>
          </p:cNvPr>
          <p:cNvGrpSpPr/>
          <p:nvPr/>
        </p:nvGrpSpPr>
        <p:grpSpPr>
          <a:xfrm>
            <a:off x="1" y="-34683"/>
            <a:ext cx="18322562" cy="320720"/>
            <a:chOff x="-1" y="6667499"/>
            <a:chExt cx="12215041" cy="213813"/>
          </a:xfrm>
        </p:grpSpPr>
        <p:grpSp>
          <p:nvGrpSpPr>
            <p:cNvPr id="7" name="Group 6">
              <a:extLst>
                <a:ext uri="{FF2B5EF4-FFF2-40B4-BE49-F238E27FC236}">
                  <a16:creationId xmlns:a16="http://schemas.microsoft.com/office/drawing/2014/main" id="{6F7A78C8-C44A-3431-B420-D1895C8C86FB}"/>
                </a:ext>
              </a:extLst>
            </p:cNvPr>
            <p:cNvGrpSpPr/>
            <p:nvPr/>
          </p:nvGrpSpPr>
          <p:grpSpPr>
            <a:xfrm>
              <a:off x="-1" y="6667499"/>
              <a:ext cx="9649191" cy="213813"/>
              <a:chOff x="-1" y="6667499"/>
              <a:chExt cx="9649191" cy="213813"/>
            </a:xfrm>
          </p:grpSpPr>
          <p:sp>
            <p:nvSpPr>
              <p:cNvPr id="9" name="Rectangle 8">
                <a:extLst>
                  <a:ext uri="{FF2B5EF4-FFF2-40B4-BE49-F238E27FC236}">
                    <a16:creationId xmlns:a16="http://schemas.microsoft.com/office/drawing/2014/main" id="{224B1A16-05E4-0B71-9E87-0CCA8FD53A71}"/>
                  </a:ext>
                </a:extLst>
              </p:cNvPr>
              <p:cNvSpPr/>
              <p:nvPr/>
            </p:nvSpPr>
            <p:spPr>
              <a:xfrm>
                <a:off x="-1" y="6667500"/>
                <a:ext cx="3563531" cy="213812"/>
              </a:xfrm>
              <a:prstGeom prst="rect">
                <a:avLst/>
              </a:prstGeom>
              <a:solidFill>
                <a:srgbClr val="21BBB8"/>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0" name="Rectangle 9">
                <a:extLst>
                  <a:ext uri="{FF2B5EF4-FFF2-40B4-BE49-F238E27FC236}">
                    <a16:creationId xmlns:a16="http://schemas.microsoft.com/office/drawing/2014/main" id="{F9E83049-31A3-E58C-F399-7D81CE48BAF3}"/>
                  </a:ext>
                </a:extLst>
              </p:cNvPr>
              <p:cNvSpPr/>
              <p:nvPr/>
            </p:nvSpPr>
            <p:spPr>
              <a:xfrm>
                <a:off x="2971799" y="6667500"/>
                <a:ext cx="3441701" cy="213810"/>
              </a:xfrm>
              <a:prstGeom prst="rect">
                <a:avLst/>
              </a:prstGeom>
              <a:solidFill>
                <a:srgbClr val="C72031"/>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1" name="Rectangle 10">
                <a:extLst>
                  <a:ext uri="{FF2B5EF4-FFF2-40B4-BE49-F238E27FC236}">
                    <a16:creationId xmlns:a16="http://schemas.microsoft.com/office/drawing/2014/main" id="{D05CD72B-7C50-FB08-352B-D0F5DAD4AF89}"/>
                  </a:ext>
                </a:extLst>
              </p:cNvPr>
              <p:cNvSpPr/>
              <p:nvPr/>
            </p:nvSpPr>
            <p:spPr>
              <a:xfrm>
                <a:off x="5841999" y="6667499"/>
                <a:ext cx="3807191" cy="213812"/>
              </a:xfrm>
              <a:prstGeom prst="rect">
                <a:avLst/>
              </a:prstGeom>
              <a:solidFill>
                <a:srgbClr val="FCB61C"/>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8" name="Rectangle 7">
              <a:extLst>
                <a:ext uri="{FF2B5EF4-FFF2-40B4-BE49-F238E27FC236}">
                  <a16:creationId xmlns:a16="http://schemas.microsoft.com/office/drawing/2014/main" id="{B930E1D0-91DC-CA0F-9A0A-BB23A6D95C6D}"/>
                </a:ext>
              </a:extLst>
            </p:cNvPr>
            <p:cNvSpPr/>
            <p:nvPr/>
          </p:nvSpPr>
          <p:spPr>
            <a:xfrm>
              <a:off x="9016999" y="6667501"/>
              <a:ext cx="3198041" cy="213810"/>
            </a:xfrm>
            <a:prstGeom prst="rect">
              <a:avLst/>
            </a:prstGeom>
            <a:solidFill>
              <a:srgbClr val="6EBE43"/>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grpSp>
        <p:nvGrpSpPr>
          <p:cNvPr id="13" name="Group 12">
            <a:extLst>
              <a:ext uri="{FF2B5EF4-FFF2-40B4-BE49-F238E27FC236}">
                <a16:creationId xmlns:a16="http://schemas.microsoft.com/office/drawing/2014/main" id="{EE3F07BF-4D95-2C39-6D8E-297B53936784}"/>
              </a:ext>
            </a:extLst>
          </p:cNvPr>
          <p:cNvGrpSpPr/>
          <p:nvPr/>
        </p:nvGrpSpPr>
        <p:grpSpPr>
          <a:xfrm>
            <a:off x="1" y="10000316"/>
            <a:ext cx="18322562" cy="320720"/>
            <a:chOff x="-1" y="6667499"/>
            <a:chExt cx="12215041" cy="213813"/>
          </a:xfrm>
        </p:grpSpPr>
        <p:grpSp>
          <p:nvGrpSpPr>
            <p:cNvPr id="14" name="Group 13">
              <a:extLst>
                <a:ext uri="{FF2B5EF4-FFF2-40B4-BE49-F238E27FC236}">
                  <a16:creationId xmlns:a16="http://schemas.microsoft.com/office/drawing/2014/main" id="{32AEA96C-F29F-6479-E8F3-48507B210882}"/>
                </a:ext>
              </a:extLst>
            </p:cNvPr>
            <p:cNvGrpSpPr/>
            <p:nvPr/>
          </p:nvGrpSpPr>
          <p:grpSpPr>
            <a:xfrm>
              <a:off x="-1" y="6667499"/>
              <a:ext cx="9649191" cy="213813"/>
              <a:chOff x="-1" y="6667499"/>
              <a:chExt cx="9649191" cy="213813"/>
            </a:xfrm>
          </p:grpSpPr>
          <p:sp>
            <p:nvSpPr>
              <p:cNvPr id="16" name="Rectangle 15">
                <a:extLst>
                  <a:ext uri="{FF2B5EF4-FFF2-40B4-BE49-F238E27FC236}">
                    <a16:creationId xmlns:a16="http://schemas.microsoft.com/office/drawing/2014/main" id="{C1A72C75-7991-715D-0BC7-AD2227C1B087}"/>
                  </a:ext>
                </a:extLst>
              </p:cNvPr>
              <p:cNvSpPr/>
              <p:nvPr/>
            </p:nvSpPr>
            <p:spPr>
              <a:xfrm>
                <a:off x="-1" y="6667500"/>
                <a:ext cx="3563531" cy="213812"/>
              </a:xfrm>
              <a:prstGeom prst="rect">
                <a:avLst/>
              </a:prstGeom>
              <a:solidFill>
                <a:srgbClr val="21BBB8"/>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7" name="Rectangle 16">
                <a:extLst>
                  <a:ext uri="{FF2B5EF4-FFF2-40B4-BE49-F238E27FC236}">
                    <a16:creationId xmlns:a16="http://schemas.microsoft.com/office/drawing/2014/main" id="{B0508660-6EFD-6B87-78AF-4779031DE56E}"/>
                  </a:ext>
                </a:extLst>
              </p:cNvPr>
              <p:cNvSpPr/>
              <p:nvPr/>
            </p:nvSpPr>
            <p:spPr>
              <a:xfrm>
                <a:off x="2971799" y="6667500"/>
                <a:ext cx="3441701" cy="213810"/>
              </a:xfrm>
              <a:prstGeom prst="rect">
                <a:avLst/>
              </a:prstGeom>
              <a:solidFill>
                <a:srgbClr val="C72031"/>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sp>
            <p:nvSpPr>
              <p:cNvPr id="18" name="Rectangle 17">
                <a:extLst>
                  <a:ext uri="{FF2B5EF4-FFF2-40B4-BE49-F238E27FC236}">
                    <a16:creationId xmlns:a16="http://schemas.microsoft.com/office/drawing/2014/main" id="{4D59AF27-08C2-5709-6589-C631B3950199}"/>
                  </a:ext>
                </a:extLst>
              </p:cNvPr>
              <p:cNvSpPr/>
              <p:nvPr/>
            </p:nvSpPr>
            <p:spPr>
              <a:xfrm>
                <a:off x="5841999" y="6667499"/>
                <a:ext cx="3807191" cy="213812"/>
              </a:xfrm>
              <a:prstGeom prst="rect">
                <a:avLst/>
              </a:prstGeom>
              <a:solidFill>
                <a:srgbClr val="FCB61C"/>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15" name="Rectangle 14">
              <a:extLst>
                <a:ext uri="{FF2B5EF4-FFF2-40B4-BE49-F238E27FC236}">
                  <a16:creationId xmlns:a16="http://schemas.microsoft.com/office/drawing/2014/main" id="{39856F1C-FA3C-8C1A-073C-E032FAD073DD}"/>
                </a:ext>
              </a:extLst>
            </p:cNvPr>
            <p:cNvSpPr/>
            <p:nvPr/>
          </p:nvSpPr>
          <p:spPr>
            <a:xfrm>
              <a:off x="9016999" y="6667501"/>
              <a:ext cx="3198041" cy="213810"/>
            </a:xfrm>
            <a:prstGeom prst="rect">
              <a:avLst/>
            </a:prstGeom>
            <a:solidFill>
              <a:srgbClr val="6EBE43"/>
            </a:solidFill>
            <a:ln w="12700" cap="flat" cmpd="sng" algn="ctr">
              <a:noFill/>
              <a:prstDash val="solid"/>
              <a:miter lim="800000"/>
            </a:ln>
            <a:effectLst/>
          </p:spPr>
          <p:txBody>
            <a:bodyPr rtlCol="0" anchor="ctr"/>
            <a:lstStyle/>
            <a:p>
              <a:pPr algn="ctr" defTabSz="1371600">
                <a:defRPr/>
              </a:pPr>
              <a:endParaRPr lang="en-US" sz="2700" kern="0">
                <a:solidFill>
                  <a:prstClr val="white"/>
                </a:solidFill>
                <a:latin typeface="Avenir Next LT Pro"/>
              </a:endParaRPr>
            </a:p>
          </p:txBody>
        </p:sp>
      </p:grpSp>
      <p:sp>
        <p:nvSpPr>
          <p:cNvPr id="21" name="Content Placeholder 20">
            <a:extLst>
              <a:ext uri="{FF2B5EF4-FFF2-40B4-BE49-F238E27FC236}">
                <a16:creationId xmlns:a16="http://schemas.microsoft.com/office/drawing/2014/main" id="{CBF1F4E2-AAF1-5DAA-DC01-5DA71B84717E}"/>
              </a:ext>
            </a:extLst>
          </p:cNvPr>
          <p:cNvSpPr>
            <a:spLocks noGrp="1"/>
          </p:cNvSpPr>
          <p:nvPr>
            <p:ph idx="1"/>
          </p:nvPr>
        </p:nvSpPr>
        <p:spPr/>
        <p:txBody>
          <a:bodyPr/>
          <a:lstStyle/>
          <a:p>
            <a:r>
              <a:rPr lang="en-US"/>
              <a:t>Training Program</a:t>
            </a:r>
          </a:p>
          <a:p>
            <a:r>
              <a:rPr lang="en-US"/>
              <a:t>Hours</a:t>
            </a:r>
          </a:p>
          <a:p>
            <a:r>
              <a:rPr lang="en-US"/>
              <a:t>Scheduling</a:t>
            </a:r>
          </a:p>
          <a:p>
            <a:r>
              <a:rPr lang="en-US"/>
              <a:t>Alignment with anticipated state </a:t>
            </a:r>
          </a:p>
          <a:p>
            <a:pPr marL="0" indent="0">
              <a:buNone/>
            </a:pPr>
            <a:r>
              <a:rPr lang="en-US"/>
              <a:t>   certification</a:t>
            </a:r>
          </a:p>
          <a:p>
            <a:r>
              <a:rPr lang="en-US"/>
              <a:t>Cost</a:t>
            </a:r>
          </a:p>
          <a:p>
            <a:r>
              <a:rPr lang="en-US"/>
              <a:t>Certification of Completion</a:t>
            </a:r>
          </a:p>
        </p:txBody>
      </p:sp>
      <p:pic>
        <p:nvPicPr>
          <p:cNvPr id="22" name="Picture 21" descr="Baby chicks at farm">
            <a:extLst>
              <a:ext uri="{FF2B5EF4-FFF2-40B4-BE49-F238E27FC236}">
                <a16:creationId xmlns:a16="http://schemas.microsoft.com/office/drawing/2014/main" id="{0D1095A7-E4DF-ECF3-4803-C003C3F15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6313" y="3983409"/>
            <a:ext cx="6018375" cy="4011270"/>
          </a:xfrm>
          <a:prstGeom prst="rect">
            <a:avLst/>
          </a:prstGeom>
        </p:spPr>
      </p:pic>
    </p:spTree>
    <p:extLst>
      <p:ext uri="{BB962C8B-B14F-4D97-AF65-F5344CB8AC3E}">
        <p14:creationId xmlns:p14="http://schemas.microsoft.com/office/powerpoint/2010/main" val="206665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9B73FB-C6E0-13F5-7437-1084D8857AAB}"/>
              </a:ext>
            </a:extLst>
          </p:cNvPr>
          <p:cNvPicPr>
            <a:picLocks noChangeAspect="1"/>
          </p:cNvPicPr>
          <p:nvPr/>
        </p:nvPicPr>
        <p:blipFill>
          <a:blip r:embed="rId3"/>
          <a:stretch>
            <a:fillRect/>
          </a:stretch>
        </p:blipFill>
        <p:spPr>
          <a:xfrm>
            <a:off x="2403031" y="486293"/>
            <a:ext cx="3848150" cy="3848150"/>
          </a:xfrm>
          <a:prstGeom prst="rect">
            <a:avLst/>
          </a:prstGeom>
        </p:spPr>
      </p:pic>
      <p:pic>
        <p:nvPicPr>
          <p:cNvPr id="9" name="Picture 8">
            <a:extLst>
              <a:ext uri="{FF2B5EF4-FFF2-40B4-BE49-F238E27FC236}">
                <a16:creationId xmlns:a16="http://schemas.microsoft.com/office/drawing/2014/main" id="{6723B8B6-A9E1-5170-0DE6-E355AAEF5463}"/>
              </a:ext>
            </a:extLst>
          </p:cNvPr>
          <p:cNvPicPr>
            <a:picLocks noChangeAspect="1"/>
          </p:cNvPicPr>
          <p:nvPr/>
        </p:nvPicPr>
        <p:blipFill>
          <a:blip r:embed="rId4"/>
          <a:stretch>
            <a:fillRect/>
          </a:stretch>
        </p:blipFill>
        <p:spPr>
          <a:xfrm>
            <a:off x="10741936" y="1314411"/>
            <a:ext cx="6446798" cy="2191911"/>
          </a:xfrm>
          <a:prstGeom prst="rect">
            <a:avLst/>
          </a:prstGeom>
        </p:spPr>
      </p:pic>
      <p:sp>
        <p:nvSpPr>
          <p:cNvPr id="10" name="TextBox 9">
            <a:extLst>
              <a:ext uri="{FF2B5EF4-FFF2-40B4-BE49-F238E27FC236}">
                <a16:creationId xmlns:a16="http://schemas.microsoft.com/office/drawing/2014/main" id="{C18EF897-3171-57DF-B63D-E1D72FC4D4AF}"/>
              </a:ext>
            </a:extLst>
          </p:cNvPr>
          <p:cNvSpPr txBox="1"/>
          <p:nvPr/>
        </p:nvSpPr>
        <p:spPr>
          <a:xfrm>
            <a:off x="905280" y="4334442"/>
            <a:ext cx="8953878" cy="6186309"/>
          </a:xfrm>
          <a:prstGeom prst="rect">
            <a:avLst/>
          </a:prstGeom>
          <a:noFill/>
        </p:spPr>
        <p:txBody>
          <a:bodyPr wrap="square" rtlCol="0">
            <a:spAutoFit/>
          </a:bodyPr>
          <a:lstStyle/>
          <a:p>
            <a:pPr defTabSz="1371600"/>
            <a:r>
              <a:rPr lang="en-US" sz="3600" b="1">
                <a:solidFill>
                  <a:prstClr val="black"/>
                </a:solidFill>
                <a:latin typeface="Aptos" panose="02110004020202020204"/>
              </a:rPr>
              <a:t>Join our private LinkedIn CHW Group!</a:t>
            </a:r>
          </a:p>
          <a:p>
            <a:pPr defTabSz="1371600"/>
            <a:r>
              <a:rPr lang="en-US" sz="3600">
                <a:solidFill>
                  <a:prstClr val="black"/>
                </a:solidFill>
                <a:latin typeface="Aptos" panose="02110004020202020204"/>
              </a:rPr>
              <a:t>Search “</a:t>
            </a:r>
            <a:r>
              <a:rPr lang="en-US" sz="3600" b="1">
                <a:solidFill>
                  <a:prstClr val="black"/>
                </a:solidFill>
                <a:latin typeface="Aptos" panose="02110004020202020204"/>
              </a:rPr>
              <a:t>Illinois Community Health Workers</a:t>
            </a:r>
            <a:r>
              <a:rPr lang="en-US" sz="3600">
                <a:solidFill>
                  <a:prstClr val="black"/>
                </a:solidFill>
                <a:latin typeface="Aptos" panose="02110004020202020204"/>
              </a:rPr>
              <a:t>” on LinkedIn and request to join.</a:t>
            </a:r>
          </a:p>
          <a:p>
            <a:pPr marL="428625" indent="-428625" defTabSz="1371600">
              <a:buFont typeface="Arial" panose="020B0604020202020204" pitchFamily="34" charset="0"/>
              <a:buChar char="•"/>
            </a:pPr>
            <a:r>
              <a:rPr lang="en-US" sz="3600">
                <a:solidFill>
                  <a:prstClr val="black"/>
                </a:solidFill>
                <a:latin typeface="Aptos" panose="02110004020202020204"/>
              </a:rPr>
              <a:t>We will be sharing upcoming CHW events, trainings, and upskilling.</a:t>
            </a:r>
          </a:p>
          <a:p>
            <a:pPr marL="428625" indent="-428625" defTabSz="1371600">
              <a:buFont typeface="Arial" panose="020B0604020202020204" pitchFamily="34" charset="0"/>
              <a:buChar char="•"/>
            </a:pPr>
            <a:r>
              <a:rPr lang="en-US" sz="3600">
                <a:solidFill>
                  <a:prstClr val="black"/>
                </a:solidFill>
                <a:latin typeface="Aptos" panose="02110004020202020204"/>
              </a:rPr>
              <a:t>Connect with other CHWs in Illinois.</a:t>
            </a:r>
          </a:p>
          <a:p>
            <a:pPr marL="428625" indent="-428625" defTabSz="1371600">
              <a:buFont typeface="Arial" panose="020B0604020202020204" pitchFamily="34" charset="0"/>
              <a:buChar char="•"/>
            </a:pPr>
            <a:r>
              <a:rPr lang="en-US" sz="3600">
                <a:solidFill>
                  <a:prstClr val="black"/>
                </a:solidFill>
                <a:latin typeface="Aptos" panose="02110004020202020204"/>
              </a:rPr>
              <a:t>Share your CHW events, stories, and accomplishments.</a:t>
            </a:r>
          </a:p>
          <a:p>
            <a:pPr marL="428625" indent="-428625" defTabSz="1371600">
              <a:buFont typeface="Arial" panose="020B0604020202020204" pitchFamily="34" charset="0"/>
              <a:buChar char="•"/>
            </a:pPr>
            <a:r>
              <a:rPr lang="en-US" sz="3600">
                <a:solidFill>
                  <a:prstClr val="black"/>
                </a:solidFill>
                <a:latin typeface="Aptos" panose="02110004020202020204"/>
              </a:rPr>
              <a:t>Email: </a:t>
            </a:r>
            <a:r>
              <a:rPr lang="en-US" sz="3600">
                <a:solidFill>
                  <a:prstClr val="black"/>
                </a:solidFill>
                <a:latin typeface="Aptos" panose="02110004020202020204"/>
                <a:hlinkClick r:id="rId5"/>
              </a:rPr>
              <a:t>chwsupport@ipha.com</a:t>
            </a:r>
            <a:r>
              <a:rPr lang="en-US" sz="3600">
                <a:solidFill>
                  <a:prstClr val="black"/>
                </a:solidFill>
                <a:latin typeface="Aptos" panose="02110004020202020204"/>
              </a:rPr>
              <a:t> or </a:t>
            </a:r>
            <a:r>
              <a:rPr lang="en-US" sz="3600">
                <a:solidFill>
                  <a:prstClr val="black"/>
                </a:solidFill>
                <a:latin typeface="Aptos" panose="02110004020202020204"/>
                <a:hlinkClick r:id="rId6"/>
              </a:rPr>
              <a:t>tsmith@ipha.com</a:t>
            </a:r>
            <a:endParaRPr lang="en-US" sz="3600">
              <a:solidFill>
                <a:prstClr val="black"/>
              </a:solidFill>
              <a:latin typeface="Aptos" panose="02110004020202020204"/>
            </a:endParaRPr>
          </a:p>
          <a:p>
            <a:pPr marL="428625" indent="-428625" defTabSz="1371600">
              <a:buFont typeface="Arial" panose="020B0604020202020204" pitchFamily="34" charset="0"/>
              <a:buChar char="•"/>
            </a:pPr>
            <a:endParaRPr lang="en-US" sz="3600">
              <a:solidFill>
                <a:prstClr val="black"/>
              </a:solidFill>
              <a:latin typeface="Aptos" panose="02110004020202020204"/>
            </a:endParaRPr>
          </a:p>
        </p:txBody>
      </p:sp>
      <p:sp>
        <p:nvSpPr>
          <p:cNvPr id="11" name="TextBox 10">
            <a:extLst>
              <a:ext uri="{FF2B5EF4-FFF2-40B4-BE49-F238E27FC236}">
                <a16:creationId xmlns:a16="http://schemas.microsoft.com/office/drawing/2014/main" id="{656B0A56-1F6D-0A73-FDA5-F8FF07A8386C}"/>
              </a:ext>
            </a:extLst>
          </p:cNvPr>
          <p:cNvSpPr txBox="1"/>
          <p:nvPr/>
        </p:nvSpPr>
        <p:spPr>
          <a:xfrm>
            <a:off x="10741936" y="4334442"/>
            <a:ext cx="7346888" cy="3416320"/>
          </a:xfrm>
          <a:prstGeom prst="rect">
            <a:avLst/>
          </a:prstGeom>
          <a:noFill/>
        </p:spPr>
        <p:txBody>
          <a:bodyPr wrap="square" rtlCol="0">
            <a:spAutoFit/>
          </a:bodyPr>
          <a:lstStyle/>
          <a:p>
            <a:pPr defTabSz="1371600"/>
            <a:r>
              <a:rPr lang="en-US" sz="3600">
                <a:solidFill>
                  <a:prstClr val="black"/>
                </a:solidFill>
                <a:latin typeface="Aptos" panose="02110004020202020204"/>
              </a:rPr>
              <a:t>Visit our CHW website at </a:t>
            </a:r>
            <a:r>
              <a:rPr lang="en-US" sz="3600" b="1">
                <a:solidFill>
                  <a:prstClr val="black"/>
                </a:solidFill>
                <a:latin typeface="Aptos" panose="02110004020202020204"/>
              </a:rPr>
              <a:t>helpguidethrive.org</a:t>
            </a:r>
            <a:r>
              <a:rPr lang="en-US" sz="3600">
                <a:solidFill>
                  <a:prstClr val="black"/>
                </a:solidFill>
                <a:latin typeface="Aptos" panose="02110004020202020204"/>
              </a:rPr>
              <a:t>.</a:t>
            </a:r>
          </a:p>
          <a:p>
            <a:pPr marL="514350" indent="-514350" defTabSz="1371600">
              <a:buFont typeface="Arial" panose="020B0604020202020204" pitchFamily="34" charset="0"/>
              <a:buChar char="•"/>
            </a:pPr>
            <a:r>
              <a:rPr lang="en-US" sz="3600">
                <a:solidFill>
                  <a:prstClr val="black"/>
                </a:solidFill>
                <a:latin typeface="Aptos" panose="02110004020202020204"/>
              </a:rPr>
              <a:t>Upcoming Trainings</a:t>
            </a:r>
          </a:p>
          <a:p>
            <a:pPr marL="514350" indent="-514350" defTabSz="1371600">
              <a:buFont typeface="Arial" panose="020B0604020202020204" pitchFamily="34" charset="0"/>
              <a:buChar char="•"/>
            </a:pPr>
            <a:r>
              <a:rPr lang="en-US" sz="3600">
                <a:solidFill>
                  <a:prstClr val="black"/>
                </a:solidFill>
                <a:latin typeface="Aptos" panose="02110004020202020204"/>
              </a:rPr>
              <a:t>Resources</a:t>
            </a:r>
          </a:p>
          <a:p>
            <a:pPr marL="514350" indent="-514350" defTabSz="1371600">
              <a:buFont typeface="Arial" panose="020B0604020202020204" pitchFamily="34" charset="0"/>
              <a:buChar char="•"/>
            </a:pPr>
            <a:r>
              <a:rPr lang="en-US" sz="3600">
                <a:solidFill>
                  <a:prstClr val="black"/>
                </a:solidFill>
                <a:latin typeface="Aptos" panose="02110004020202020204"/>
              </a:rPr>
              <a:t>Job Postings</a:t>
            </a:r>
          </a:p>
          <a:p>
            <a:pPr marL="514350" indent="-514350" defTabSz="1371600">
              <a:buFont typeface="Arial" panose="020B0604020202020204" pitchFamily="34" charset="0"/>
              <a:buChar char="•"/>
            </a:pPr>
            <a:r>
              <a:rPr lang="en-US" sz="3600">
                <a:solidFill>
                  <a:prstClr val="black"/>
                </a:solidFill>
                <a:latin typeface="Aptos" panose="02110004020202020204"/>
              </a:rPr>
              <a:t>Upskilling and more!</a:t>
            </a:r>
          </a:p>
        </p:txBody>
      </p:sp>
    </p:spTree>
    <p:extLst>
      <p:ext uri="{BB962C8B-B14F-4D97-AF65-F5344CB8AC3E}">
        <p14:creationId xmlns:p14="http://schemas.microsoft.com/office/powerpoint/2010/main" val="2405304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B916-1621-F1EB-D3DB-A33CA80EE5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7EAB46F-F642-6AC6-8ADE-7563E613A93D}"/>
              </a:ext>
            </a:extLst>
          </p:cNvPr>
          <p:cNvSpPr/>
          <p:nvPr/>
        </p:nvSpPr>
        <p:spPr>
          <a:xfrm>
            <a:off x="1028767" y="765866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AutoShape 3">
            <a:extLst>
              <a:ext uri="{FF2B5EF4-FFF2-40B4-BE49-F238E27FC236}">
                <a16:creationId xmlns:a16="http://schemas.microsoft.com/office/drawing/2014/main" id="{BD686E2D-2907-7430-1D63-D4F2AAFA3E68}"/>
              </a:ext>
            </a:extLst>
          </p:cNvPr>
          <p:cNvSpPr/>
          <p:nvPr/>
        </p:nvSpPr>
        <p:spPr>
          <a:xfrm>
            <a:off x="1028767" y="257119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967E90BC-ADEF-269D-9A5F-A14A4BB2DD9D}"/>
              </a:ext>
            </a:extLst>
          </p:cNvPr>
          <p:cNvSpPr txBox="1"/>
          <p:nvPr/>
        </p:nvSpPr>
        <p:spPr>
          <a:xfrm>
            <a:off x="3447394" y="4031532"/>
            <a:ext cx="11393211" cy="1282402"/>
          </a:xfrm>
          <a:prstGeom prst="rect">
            <a:avLst/>
          </a:prstGeom>
        </p:spPr>
        <p:txBody>
          <a:bodyPr lIns="0" tIns="0" rIns="0" bIns="0" rtlCol="0" anchor="t">
            <a:spAutoFit/>
          </a:bodyPr>
          <a:lstStyle/>
          <a:p>
            <a:pPr algn="ctr">
              <a:lnSpc>
                <a:spcPts val="5039"/>
              </a:lnSpc>
            </a:pPr>
            <a:r>
              <a:rPr lang="en-US" sz="4199" b="1" spc="39">
                <a:solidFill>
                  <a:srgbClr val="009FA9"/>
                </a:solidFill>
                <a:latin typeface="Calibri (MS) Bold"/>
                <a:ea typeface="Calibri (MS) Bold"/>
                <a:cs typeface="Calibri (MS) Bold"/>
                <a:sym typeface="Calibri (MS) Bold"/>
              </a:rPr>
              <a:t>Technical Assistance Offered to Awarded Local Health Departments</a:t>
            </a:r>
          </a:p>
        </p:txBody>
      </p:sp>
      <p:sp>
        <p:nvSpPr>
          <p:cNvPr id="5" name="TextBox 5">
            <a:extLst>
              <a:ext uri="{FF2B5EF4-FFF2-40B4-BE49-F238E27FC236}">
                <a16:creationId xmlns:a16="http://schemas.microsoft.com/office/drawing/2014/main" id="{2CF844E6-58A4-A272-6DD6-09378830CF6A}"/>
              </a:ext>
            </a:extLst>
          </p:cNvPr>
          <p:cNvSpPr txBox="1"/>
          <p:nvPr/>
        </p:nvSpPr>
        <p:spPr>
          <a:xfrm>
            <a:off x="1025860" y="5524500"/>
            <a:ext cx="16236279" cy="1282402"/>
          </a:xfrm>
          <a:prstGeom prst="rect">
            <a:avLst/>
          </a:prstGeom>
        </p:spPr>
        <p:txBody>
          <a:bodyPr lIns="0" tIns="0" rIns="0" bIns="0" rtlCol="0" anchor="t">
            <a:spAutoFit/>
          </a:bodyPr>
          <a:lstStyle/>
          <a:p>
            <a:pPr algn="ctr">
              <a:lnSpc>
                <a:spcPts val="5039"/>
              </a:lnSpc>
            </a:pPr>
            <a:r>
              <a:rPr lang="en-US" sz="3600" b="1" spc="39">
                <a:solidFill>
                  <a:srgbClr val="4EB554"/>
                </a:solidFill>
                <a:latin typeface="Calibri (MS) Bold"/>
                <a:ea typeface="Calibri (MS) Bold"/>
                <a:cs typeface="Calibri (MS) Bold"/>
                <a:sym typeface="Calibri (MS) Bold"/>
              </a:rPr>
              <a:t>Sherri Foran, </a:t>
            </a:r>
            <a:r>
              <a:rPr lang="en-US" sz="3600" b="1" spc="39" err="1">
                <a:solidFill>
                  <a:srgbClr val="4EB554"/>
                </a:solidFill>
                <a:latin typeface="Calibri (MS) Bold"/>
                <a:ea typeface="Calibri (MS) Bold"/>
                <a:cs typeface="Calibri (MS) Bold"/>
                <a:sym typeface="Calibri (MS) Bold"/>
              </a:rPr>
              <a:t>RDH</a:t>
            </a:r>
            <a:r>
              <a:rPr lang="en-US" sz="3600" b="1" spc="39">
                <a:solidFill>
                  <a:srgbClr val="4EB554"/>
                </a:solidFill>
                <a:latin typeface="Calibri (MS) Bold"/>
                <a:ea typeface="Calibri (MS) Bold"/>
                <a:cs typeface="Calibri (MS) Bold"/>
                <a:sym typeface="Calibri (MS) Bold"/>
              </a:rPr>
              <a:t>, </a:t>
            </a:r>
            <a:r>
              <a:rPr lang="en-US" sz="3600" b="1" spc="39" err="1">
                <a:solidFill>
                  <a:srgbClr val="4EB554"/>
                </a:solidFill>
                <a:latin typeface="Calibri (MS) Bold"/>
                <a:ea typeface="Calibri (MS) Bold"/>
                <a:cs typeface="Calibri (MS) Bold"/>
                <a:sym typeface="Calibri (MS) Bold"/>
              </a:rPr>
              <a:t>BSDH</a:t>
            </a:r>
            <a:r>
              <a:rPr lang="en-US" sz="3600" b="1" spc="39">
                <a:solidFill>
                  <a:srgbClr val="4EB554"/>
                </a:solidFill>
                <a:latin typeface="Calibri (MS) Bold"/>
                <a:ea typeface="Calibri (MS) Bold"/>
                <a:cs typeface="Calibri (MS) Bold"/>
                <a:sym typeface="Calibri (MS) Bold"/>
              </a:rPr>
              <a:t>, MPA, </a:t>
            </a:r>
            <a:r>
              <a:rPr lang="en-US" sz="3600" b="1" spc="39" err="1">
                <a:solidFill>
                  <a:srgbClr val="4EB554"/>
                </a:solidFill>
                <a:latin typeface="Calibri (MS) Bold"/>
                <a:ea typeface="Calibri (MS) Bold"/>
                <a:cs typeface="Calibri (MS) Bold"/>
                <a:sym typeface="Calibri (MS) Bold"/>
              </a:rPr>
              <a:t>PHDH</a:t>
            </a:r>
            <a:endParaRPr lang="en-US" sz="3600" b="1" spc="39">
              <a:solidFill>
                <a:srgbClr val="4EB554"/>
              </a:solidFill>
              <a:latin typeface="Calibri (MS) Bold"/>
              <a:ea typeface="Calibri (MS) Bold"/>
              <a:cs typeface="Calibri (MS) Bold"/>
              <a:sym typeface="Calibri (MS) Bold"/>
            </a:endParaRPr>
          </a:p>
          <a:p>
            <a:pPr algn="ctr">
              <a:lnSpc>
                <a:spcPts val="5039"/>
              </a:lnSpc>
            </a:pPr>
            <a:r>
              <a:rPr lang="en-US" sz="3600" b="1" spc="39">
                <a:solidFill>
                  <a:srgbClr val="4EB554"/>
                </a:solidFill>
                <a:latin typeface="Calibri (MS) Bold"/>
                <a:ea typeface="Calibri (MS) Bold"/>
                <a:cs typeface="Calibri (MS) Bold"/>
                <a:sym typeface="Calibri (MS) Bold"/>
              </a:rPr>
              <a:t>Public Service </a:t>
            </a:r>
            <a:r>
              <a:rPr lang="en-US" sz="3600" b="1" spc="39" err="1">
                <a:solidFill>
                  <a:srgbClr val="4EB554"/>
                </a:solidFill>
                <a:latin typeface="Calibri (MS) Bold"/>
                <a:ea typeface="Calibri (MS) Bold"/>
                <a:cs typeface="Calibri (MS) Bold"/>
                <a:sym typeface="Calibri (MS) Bold"/>
              </a:rPr>
              <a:t>Adminstrator</a:t>
            </a:r>
            <a:r>
              <a:rPr lang="en-US" sz="3600" b="1" spc="39">
                <a:solidFill>
                  <a:srgbClr val="4EB554"/>
                </a:solidFill>
                <a:latin typeface="Calibri (MS) Bold"/>
                <a:ea typeface="Calibri (MS) Bold"/>
                <a:cs typeface="Calibri (MS) Bold"/>
                <a:sym typeface="Calibri (MS) Bold"/>
              </a:rPr>
              <a:t>, IDPH - OHS</a:t>
            </a:r>
          </a:p>
        </p:txBody>
      </p:sp>
    </p:spTree>
    <p:extLst>
      <p:ext uri="{BB962C8B-B14F-4D97-AF65-F5344CB8AC3E}">
        <p14:creationId xmlns:p14="http://schemas.microsoft.com/office/powerpoint/2010/main" val="4153222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3EC719C-AF43-44EA-8F8C-6AB9E45F7ED5}"/>
              </a:ext>
            </a:extLst>
          </p:cNvPr>
          <p:cNvSpPr txBox="1"/>
          <p:nvPr/>
        </p:nvSpPr>
        <p:spPr>
          <a:xfrm>
            <a:off x="1587606" y="119463"/>
            <a:ext cx="16700394" cy="2400657"/>
          </a:xfrm>
          <a:prstGeom prst="rect">
            <a:avLst/>
          </a:prstGeom>
          <a:noFill/>
        </p:spPr>
        <p:txBody>
          <a:bodyPr wrap="square">
            <a:spAutoFit/>
          </a:bodyPr>
          <a:lstStyle/>
          <a:p>
            <a:pPr algn="ctr" defTabSz="1371600" fontAlgn="base"/>
            <a:br>
              <a:rPr lang="en-US" sz="4200" b="1" kern="0">
                <a:solidFill>
                  <a:srgbClr val="001D35"/>
                </a:solidFill>
                <a:latin typeface="Calibri" panose="020F0502020204030204" pitchFamily="34" charset="0"/>
                <a:ea typeface="Times New Roman" panose="02020603050405020304" pitchFamily="18" charset="0"/>
                <a:cs typeface="Calibri" panose="020F0502020204030204" pitchFamily="34" charset="0"/>
              </a:rPr>
            </a:br>
            <a:r>
              <a:rPr lang="en-US" sz="5400" b="1" kern="0">
                <a:solidFill>
                  <a:srgbClr val="001D35"/>
                </a:solidFill>
                <a:latin typeface="Calibri" panose="020F0502020204030204" pitchFamily="34" charset="0"/>
                <a:ea typeface="Times New Roman" panose="02020603050405020304" pitchFamily="18" charset="0"/>
                <a:cs typeface="Calibri" panose="020F0502020204030204" pitchFamily="34" charset="0"/>
              </a:rPr>
              <a:t>IDPH Oral Health Section Collaboration with ILCHF to Provide Technical Assistance</a:t>
            </a:r>
          </a:p>
        </p:txBody>
      </p:sp>
      <p:sp>
        <p:nvSpPr>
          <p:cNvPr id="3" name="Content Placeholder 2">
            <a:extLst>
              <a:ext uri="{FF2B5EF4-FFF2-40B4-BE49-F238E27FC236}">
                <a16:creationId xmlns:a16="http://schemas.microsoft.com/office/drawing/2014/main" id="{2E788751-F894-44A4-9126-C838D3D75769}"/>
              </a:ext>
            </a:extLst>
          </p:cNvPr>
          <p:cNvSpPr>
            <a:spLocks noGrp="1"/>
          </p:cNvSpPr>
          <p:nvPr>
            <p:ph idx="1"/>
          </p:nvPr>
        </p:nvSpPr>
        <p:spPr>
          <a:xfrm>
            <a:off x="3790360" y="2284784"/>
            <a:ext cx="13331537" cy="6877049"/>
          </a:xfrm>
        </p:spPr>
        <p:txBody>
          <a:bodyPr vert="horz" lIns="137160" tIns="68580" rIns="137160" bIns="68580" rtlCol="0" anchor="t">
            <a:normAutofit lnSpcReduction="10000"/>
          </a:bodyPr>
          <a:lstStyle/>
          <a:p>
            <a:pPr marL="0" indent="0" algn="ctr">
              <a:buNone/>
            </a:pPr>
            <a:endParaRPr lang="en-US" sz="5400" b="1" kern="0">
              <a:solidFill>
                <a:srgbClr val="001D35"/>
              </a:solidFill>
              <a:latin typeface="Calibri" panose="020F0502020204030204" pitchFamily="34" charset="0"/>
              <a:ea typeface="Times New Roman" panose="02020603050405020304" pitchFamily="18" charset="0"/>
              <a:cs typeface="Calibri" panose="020F0502020204030204" pitchFamily="34" charset="0"/>
            </a:endParaRPr>
          </a:p>
          <a:p>
            <a:pPr marL="0" indent="0" algn="ctr">
              <a:buNone/>
            </a:pPr>
            <a:r>
              <a:rPr lang="en-US" sz="5400" b="1" kern="0">
                <a:solidFill>
                  <a:srgbClr val="001D35"/>
                </a:solidFill>
                <a:latin typeface="Calibri" panose="020F0502020204030204" pitchFamily="34" charset="0"/>
                <a:ea typeface="Times New Roman" panose="02020603050405020304" pitchFamily="18" charset="0"/>
                <a:cs typeface="Calibri" panose="020F0502020204030204" pitchFamily="34" charset="0"/>
              </a:rPr>
              <a:t>Customized to meet the needs of the community served, virtually or in person</a:t>
            </a:r>
            <a:br>
              <a:rPr lang="en-US" sz="5400" kern="100">
                <a:latin typeface="Calibri" panose="020F0502020204030204" pitchFamily="34" charset="0"/>
                <a:ea typeface="Calibri" panose="020F0502020204030204" pitchFamily="34" charset="0"/>
                <a:cs typeface="Times New Roman" panose="02020603050405020304" pitchFamily="18" charset="0"/>
              </a:rPr>
            </a:br>
            <a:endParaRPr lang="en-US" sz="5400" kern="10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5400" b="1" kern="0">
                <a:solidFill>
                  <a:srgbClr val="001D35"/>
                </a:solidFill>
                <a:latin typeface="Calibri" panose="020F0502020204030204" pitchFamily="34" charset="0"/>
                <a:ea typeface="Times New Roman" panose="02020603050405020304" pitchFamily="18" charset="0"/>
                <a:cs typeface="Calibri" panose="020F0502020204030204" pitchFamily="34" charset="0"/>
              </a:rPr>
              <a:t>Why?</a:t>
            </a:r>
            <a:br>
              <a:rPr lang="en-US" sz="5400" kern="100">
                <a:latin typeface="Calibri" panose="020F0502020204030204" pitchFamily="34" charset="0"/>
                <a:ea typeface="Calibri" panose="020F0502020204030204" pitchFamily="34" charset="0"/>
                <a:cs typeface="Times New Roman" panose="02020603050405020304" pitchFamily="18" charset="0"/>
              </a:rPr>
            </a:br>
            <a:r>
              <a:rPr lang="en-US" sz="5400" kern="0">
                <a:solidFill>
                  <a:srgbClr val="001D35"/>
                </a:solidFill>
                <a:latin typeface="Calibri" panose="020F0502020204030204" pitchFamily="34" charset="0"/>
                <a:ea typeface="Times New Roman" panose="02020603050405020304" pitchFamily="18" charset="0"/>
                <a:cs typeface="Calibri" panose="020F0502020204030204" pitchFamily="34" charset="0"/>
              </a:rPr>
              <a:t>Dental Caries is the #1 childhood disease</a:t>
            </a:r>
            <a:br>
              <a:rPr lang="en-US" sz="5400" kern="100">
                <a:latin typeface="Calibri" panose="020F0502020204030204" pitchFamily="34" charset="0"/>
                <a:ea typeface="Calibri" panose="020F0502020204030204" pitchFamily="34" charset="0"/>
                <a:cs typeface="Times New Roman" panose="02020603050405020304" pitchFamily="18" charset="0"/>
              </a:rPr>
            </a:br>
            <a:endParaRPr lang="en-US" sz="5400" kern="10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5400" b="1" kern="0">
                <a:solidFill>
                  <a:srgbClr val="001D35"/>
                </a:solidFill>
                <a:latin typeface="Calibri" panose="020F0502020204030204" pitchFamily="34" charset="0"/>
                <a:ea typeface="Times New Roman" panose="02020603050405020304" pitchFamily="18" charset="0"/>
                <a:cs typeface="Calibri" panose="020F0502020204030204" pitchFamily="34" charset="0"/>
              </a:rPr>
              <a:t>Solution?</a:t>
            </a:r>
            <a:br>
              <a:rPr lang="en-US" sz="5400" kern="100">
                <a:latin typeface="Calibri" panose="020F0502020204030204" pitchFamily="34" charset="0"/>
                <a:ea typeface="Calibri" panose="020F0502020204030204" pitchFamily="34" charset="0"/>
                <a:cs typeface="Times New Roman" panose="02020603050405020304" pitchFamily="18" charset="0"/>
              </a:rPr>
            </a:br>
            <a:r>
              <a:rPr lang="en-US" sz="5400" kern="0">
                <a:solidFill>
                  <a:srgbClr val="001D35"/>
                </a:solidFill>
                <a:latin typeface="Calibri" panose="020F0502020204030204" pitchFamily="34" charset="0"/>
                <a:ea typeface="Times New Roman" panose="02020603050405020304" pitchFamily="18" charset="0"/>
                <a:cs typeface="Calibri" panose="020F0502020204030204" pitchFamily="34" charset="0"/>
              </a:rPr>
              <a:t>Prevention!</a:t>
            </a:r>
            <a:endParaRPr lang="en-US" sz="5400"/>
          </a:p>
          <a:p>
            <a:pPr marL="0" indent="0" fontAlgn="base">
              <a:buNone/>
            </a:pPr>
            <a:endParaRPr lang="en-US" sz="5400">
              <a:solidFill>
                <a:srgbClr val="000000"/>
              </a:solidFill>
              <a:latin typeface="Calibri"/>
              <a:ea typeface="Calibri"/>
              <a:cs typeface="Segoe UI"/>
            </a:endParaRPr>
          </a:p>
        </p:txBody>
      </p:sp>
    </p:spTree>
    <p:extLst>
      <p:ext uri="{BB962C8B-B14F-4D97-AF65-F5344CB8AC3E}">
        <p14:creationId xmlns:p14="http://schemas.microsoft.com/office/powerpoint/2010/main" val="737527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E4B1-F232-3DD8-B5FB-78905FE19756}"/>
              </a:ext>
            </a:extLst>
          </p:cNvPr>
          <p:cNvSpPr>
            <a:spLocks noGrp="1"/>
          </p:cNvSpPr>
          <p:nvPr>
            <p:ph type="title"/>
          </p:nvPr>
        </p:nvSpPr>
        <p:spPr/>
        <p:txBody>
          <a:bodyPr/>
          <a:lstStyle/>
          <a:p>
            <a:r>
              <a:rPr lang="en-US" sz="4800" kern="0">
                <a:solidFill>
                  <a:srgbClr val="001D35"/>
                </a:solidFill>
                <a:latin typeface="Calibri" panose="020F0502020204030204" pitchFamily="34" charset="0"/>
                <a:ea typeface="Times New Roman" panose="02020603050405020304" pitchFamily="18" charset="0"/>
                <a:cs typeface="Calibri" panose="020F0502020204030204" pitchFamily="34" charset="0"/>
              </a:rPr>
              <a:t>Increased Efficiency and Proactive Problem Solving</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9DD30B60-72AD-B90A-78D3-AF98932B2CF6}"/>
              </a:ext>
            </a:extLst>
          </p:cNvPr>
          <p:cNvSpPr>
            <a:spLocks noGrp="1"/>
          </p:cNvSpPr>
          <p:nvPr>
            <p:ph idx="1"/>
          </p:nvPr>
        </p:nvSpPr>
        <p:spPr>
          <a:xfrm>
            <a:off x="3020604" y="2342509"/>
            <a:ext cx="14424915" cy="7396805"/>
          </a:xfrm>
        </p:spPr>
        <p:txBody>
          <a:bodyPr/>
          <a:lstStyle/>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Technical assistance can help streamline activities and</a:t>
            </a:r>
          </a:p>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deliverables, freeing up valuable time for a higher-level focus on</a:t>
            </a:r>
          </a:p>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patient care and education.</a:t>
            </a:r>
          </a:p>
          <a:p>
            <a:pPr marL="0" indent="0">
              <a:lnSpc>
                <a:spcPts val="2475"/>
              </a:lnSpc>
              <a:spcBef>
                <a:spcPts val="0"/>
              </a:spcBef>
              <a:spcAft>
                <a:spcPts val="900"/>
              </a:spcAft>
              <a:buNone/>
            </a:pPr>
            <a:endPar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Facilitation of the CHW Training/IPHA.</a:t>
            </a: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Guidance on Fluoride Varnish Training/Smiles for Life or</a:t>
            </a:r>
          </a:p>
          <a:p>
            <a:pPr marL="0" indent="0">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Bright Smiles from Birth. </a:t>
            </a:r>
          </a:p>
          <a:p>
            <a:pPr marL="514350" indent="-514350">
              <a:lnSpc>
                <a:spcPts val="2475"/>
              </a:lnSpc>
              <a:spcBef>
                <a:spcPts val="0"/>
              </a:spcBef>
              <a:spcAft>
                <a:spcPts val="900"/>
              </a:spcAft>
              <a:buFont typeface="Wingdings" panose="05000000000000000000" pitchFamily="2" charset="2"/>
              <a:buChar char=""/>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Timeline study of workflow.</a:t>
            </a: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Instruction on motivational interviewing.</a:t>
            </a: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Talking points for hesitant parents on the benefits of topical</a:t>
            </a:r>
          </a:p>
          <a:p>
            <a:pPr marL="0" indent="0">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fluoride and how it differs from systemic fluoride.</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422280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43A5-D31E-452A-83C6-7DD75F4CF3BD}"/>
              </a:ext>
            </a:extLst>
          </p:cNvPr>
          <p:cNvSpPr>
            <a:spLocks noGrp="1"/>
          </p:cNvSpPr>
          <p:nvPr>
            <p:ph type="title"/>
          </p:nvPr>
        </p:nvSpPr>
        <p:spPr/>
        <p:txBody>
          <a:bodyPr/>
          <a:lstStyle/>
          <a:p>
            <a:r>
              <a:rPr lang="en-US" sz="4800" kern="0">
                <a:solidFill>
                  <a:srgbClr val="001D35"/>
                </a:solidFill>
                <a:latin typeface="Calibri" panose="020F0502020204030204" pitchFamily="34" charset="0"/>
                <a:ea typeface="Times New Roman" panose="02020603050405020304" pitchFamily="18" charset="0"/>
                <a:cs typeface="Calibri" panose="020F0502020204030204" pitchFamily="34" charset="0"/>
              </a:rPr>
              <a:t>Enhanced Collaboration and Shared Best Practices</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EA66EFD3-F486-ED05-AA02-871FB08CA560}"/>
              </a:ext>
            </a:extLst>
          </p:cNvPr>
          <p:cNvSpPr>
            <a:spLocks noGrp="1"/>
          </p:cNvSpPr>
          <p:nvPr>
            <p:ph idx="1"/>
          </p:nvPr>
        </p:nvSpPr>
        <p:spPr/>
        <p:txBody>
          <a:bodyPr/>
          <a:lstStyle/>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Facilitating communication and collaboration among</a:t>
            </a:r>
          </a:p>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Grantees could enhance outcomes. </a:t>
            </a:r>
          </a:p>
          <a:p>
            <a:pPr marL="0" indent="0" algn="ctr">
              <a:lnSpc>
                <a:spcPts val="2475"/>
              </a:lnSpc>
              <a:spcBef>
                <a:spcPts val="0"/>
              </a:spcBef>
              <a:spcAft>
                <a:spcPts val="900"/>
              </a:spcAft>
              <a:buNone/>
            </a:pPr>
            <a:endPar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What works well in one region may work well in other areas.</a:t>
            </a:r>
          </a:p>
          <a:p>
            <a:pPr marL="0" indent="0">
              <a:lnSpc>
                <a:spcPts val="2475"/>
              </a:lnSpc>
              <a:spcBef>
                <a:spcPts val="0"/>
              </a:spcBef>
              <a:spcAft>
                <a:spcPts val="900"/>
              </a:spcAft>
              <a:buNone/>
            </a:pPr>
            <a:endPar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Hands-on training of fluoride varnish application can</a:t>
            </a:r>
          </a:p>
          <a:p>
            <a:pPr marL="0" indent="0">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improve the buy-in of medical providers to oral health</a:t>
            </a:r>
          </a:p>
          <a:p>
            <a:pPr marL="0" indent="0">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services.</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109515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AAC3C-A51C-E9A3-ABB8-670F0D38106A}"/>
              </a:ext>
            </a:extLst>
          </p:cNvPr>
          <p:cNvSpPr>
            <a:spLocks noGrp="1"/>
          </p:cNvSpPr>
          <p:nvPr>
            <p:ph type="title"/>
          </p:nvPr>
        </p:nvSpPr>
        <p:spPr/>
        <p:txBody>
          <a:bodyPr>
            <a:normAutofit/>
          </a:bodyPr>
          <a:lstStyle/>
          <a:p>
            <a:pPr algn="ctr"/>
            <a:r>
              <a:rPr lang="en-US" sz="4800" kern="0">
                <a:solidFill>
                  <a:srgbClr val="001D35"/>
                </a:solidFill>
                <a:latin typeface="Calibri" panose="020F0502020204030204" pitchFamily="34" charset="0"/>
                <a:ea typeface="Times New Roman" panose="02020603050405020304" pitchFamily="18" charset="0"/>
                <a:cs typeface="Calibri" panose="020F0502020204030204" pitchFamily="34" charset="0"/>
              </a:rPr>
              <a:t>Reduced Costs and understanding the Nuances of WIC Restrictions</a:t>
            </a:r>
            <a:br>
              <a:rPr lang="en-US" sz="2700" kern="1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E63EDB97-E2CB-D5A2-A7DE-B16613206B96}"/>
              </a:ext>
            </a:extLst>
          </p:cNvPr>
          <p:cNvSpPr>
            <a:spLocks noGrp="1"/>
          </p:cNvSpPr>
          <p:nvPr>
            <p:ph idx="1"/>
          </p:nvPr>
        </p:nvSpPr>
        <p:spPr/>
        <p:txBody>
          <a:bodyPr/>
          <a:lstStyle/>
          <a:p>
            <a:pPr marL="0" indent="0" algn="ctr">
              <a:lnSpc>
                <a:spcPts val="2475"/>
              </a:lnSpc>
              <a:spcBef>
                <a:spcPts val="0"/>
              </a:spcBef>
              <a:spcAft>
                <a:spcPts val="900"/>
              </a:spcAft>
              <a:buNone/>
            </a:pPr>
            <a:endPar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endParaRPr>
          </a:p>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By streamlining operations, technical assistance can help</a:t>
            </a:r>
          </a:p>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reduce wasteful use of resources without compromising</a:t>
            </a:r>
          </a:p>
          <a:p>
            <a:pPr marL="0" indent="0" algn="ctr">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quality. </a:t>
            </a: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WIC time must be protected.</a:t>
            </a:r>
          </a:p>
          <a:p>
            <a:pPr marL="0" indent="0">
              <a:lnSpc>
                <a:spcPts val="2475"/>
              </a:lnSpc>
              <a:spcBef>
                <a:spcPts val="0"/>
              </a:spcBef>
              <a:spcAft>
                <a:spcPts val="900"/>
              </a:spcAft>
              <a:buNone/>
            </a:pPr>
            <a:endPar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How do we fit this into our schedule?</a:t>
            </a:r>
          </a:p>
          <a:p>
            <a:pPr marL="0" indent="0">
              <a:lnSpc>
                <a:spcPts val="2475"/>
              </a:lnSpc>
              <a:spcBef>
                <a:spcPts val="0"/>
              </a:spcBef>
              <a:spcAft>
                <a:spcPts val="900"/>
              </a:spcAft>
              <a:buNone/>
            </a:pPr>
            <a:endPar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endParaRPr>
          </a:p>
          <a:p>
            <a:pPr marL="0" indent="0">
              <a:lnSpc>
                <a:spcPts val="2475"/>
              </a:lnSpc>
              <a:spcBef>
                <a:spcPts val="0"/>
              </a:spcBef>
              <a:spcAft>
                <a:spcPts val="900"/>
              </a:spcAft>
              <a:buNone/>
            </a:pP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ts val="2475"/>
              </a:lnSpc>
              <a:spcBef>
                <a:spcPts val="0"/>
              </a:spcBef>
              <a:spcAft>
                <a:spcPts val="900"/>
              </a:spcAft>
              <a:buFont typeface="Wingdings" panose="05000000000000000000" pitchFamily="2" charset="2"/>
              <a:buChar char=""/>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Use of the timeline study to navigate how oral health</a:t>
            </a:r>
          </a:p>
          <a:p>
            <a:pPr marL="0" indent="0">
              <a:lnSpc>
                <a:spcPts val="2475"/>
              </a:lnSpc>
              <a:spcBef>
                <a:spcPts val="0"/>
              </a:spcBef>
              <a:spcAft>
                <a:spcPts val="900"/>
              </a:spcAft>
              <a:buNone/>
            </a:pPr>
            <a:r>
              <a:rPr lang="en-US" kern="0" spc="15">
                <a:solidFill>
                  <a:srgbClr val="545D7E"/>
                </a:solidFill>
                <a:latin typeface="Calibri" panose="020F0502020204030204" pitchFamily="34" charset="0"/>
                <a:ea typeface="Times New Roman" panose="02020603050405020304" pitchFamily="18" charset="0"/>
                <a:cs typeface="Calibri" panose="020F0502020204030204" pitchFamily="34" charset="0"/>
              </a:rPr>
              <a:t>    services can be provided. </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94418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B5DF9-B86C-6C05-4D04-A0929250376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3BB7EB9-1D8A-F284-4647-E1E97AB7CF28}"/>
              </a:ext>
            </a:extLst>
          </p:cNvPr>
          <p:cNvSpPr/>
          <p:nvPr/>
        </p:nvSpPr>
        <p:spPr>
          <a:xfrm>
            <a:off x="1028767" y="765866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AutoShape 3">
            <a:extLst>
              <a:ext uri="{FF2B5EF4-FFF2-40B4-BE49-F238E27FC236}">
                <a16:creationId xmlns:a16="http://schemas.microsoft.com/office/drawing/2014/main" id="{A6CEE3D7-503C-1570-352C-1951CD841D26}"/>
              </a:ext>
            </a:extLst>
          </p:cNvPr>
          <p:cNvSpPr/>
          <p:nvPr/>
        </p:nvSpPr>
        <p:spPr>
          <a:xfrm>
            <a:off x="1028767" y="257119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F2ABBCF8-33E8-FDA8-6FFD-213E0D458B6C}"/>
              </a:ext>
            </a:extLst>
          </p:cNvPr>
          <p:cNvSpPr txBox="1"/>
          <p:nvPr/>
        </p:nvSpPr>
        <p:spPr>
          <a:xfrm>
            <a:off x="3447394" y="4031532"/>
            <a:ext cx="11393211" cy="1362075"/>
          </a:xfrm>
          <a:prstGeom prst="rect">
            <a:avLst/>
          </a:prstGeom>
        </p:spPr>
        <p:txBody>
          <a:bodyPr lIns="0" tIns="0" rIns="0" bIns="0" rtlCol="0" anchor="t">
            <a:spAutoFit/>
          </a:bodyPr>
          <a:lstStyle/>
          <a:p>
            <a:pPr algn="ctr">
              <a:lnSpc>
                <a:spcPts val="5039"/>
              </a:lnSpc>
            </a:pPr>
            <a:r>
              <a:rPr lang="en-US" sz="4199" b="1" spc="39">
                <a:solidFill>
                  <a:srgbClr val="009FA9"/>
                </a:solidFill>
                <a:latin typeface="Calibri (MS) Bold"/>
                <a:ea typeface="Calibri (MS) Bold"/>
                <a:cs typeface="Calibri (MS) Bold"/>
                <a:sym typeface="Calibri (MS) Bold"/>
              </a:rPr>
              <a:t>Enhanced Pathways to Oral Health for Women, Infants, and Children Initiative</a:t>
            </a:r>
          </a:p>
        </p:txBody>
      </p:sp>
      <p:sp>
        <p:nvSpPr>
          <p:cNvPr id="5" name="TextBox 5">
            <a:extLst>
              <a:ext uri="{FF2B5EF4-FFF2-40B4-BE49-F238E27FC236}">
                <a16:creationId xmlns:a16="http://schemas.microsoft.com/office/drawing/2014/main" id="{EF589529-C37A-06F9-29AB-C7E052171D6B}"/>
              </a:ext>
            </a:extLst>
          </p:cNvPr>
          <p:cNvSpPr txBox="1"/>
          <p:nvPr/>
        </p:nvSpPr>
        <p:spPr>
          <a:xfrm>
            <a:off x="1028767" y="5504600"/>
            <a:ext cx="16236279" cy="723900"/>
          </a:xfrm>
          <a:prstGeom prst="rect">
            <a:avLst/>
          </a:prstGeom>
        </p:spPr>
        <p:txBody>
          <a:bodyPr lIns="0" tIns="0" rIns="0" bIns="0" rtlCol="0" anchor="t">
            <a:spAutoFit/>
          </a:bodyPr>
          <a:lstStyle/>
          <a:p>
            <a:pPr algn="ctr">
              <a:lnSpc>
                <a:spcPts val="5039"/>
              </a:lnSpc>
            </a:pPr>
            <a:r>
              <a:rPr lang="en-US" sz="4199" b="1" spc="39">
                <a:solidFill>
                  <a:srgbClr val="4EB554"/>
                </a:solidFill>
                <a:latin typeface="Calibri (MS) Bold"/>
                <a:ea typeface="Calibri (MS) Bold"/>
                <a:cs typeface="Calibri (MS) Bold"/>
                <a:sym typeface="Calibri (MS) Bold"/>
              </a:rPr>
              <a:t>Application Process</a:t>
            </a:r>
          </a:p>
        </p:txBody>
      </p:sp>
    </p:spTree>
    <p:extLst>
      <p:ext uri="{BB962C8B-B14F-4D97-AF65-F5344CB8AC3E}">
        <p14:creationId xmlns:p14="http://schemas.microsoft.com/office/powerpoint/2010/main" val="1110850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9757565" y="2456183"/>
            <a:ext cx="7501735" cy="5374635"/>
          </a:xfrm>
          <a:custGeom>
            <a:avLst/>
            <a:gdLst/>
            <a:ahLst/>
            <a:cxnLst/>
            <a:rect l="l" t="t" r="r" b="b"/>
            <a:pathLst>
              <a:path w="7501735" h="5374635">
                <a:moveTo>
                  <a:pt x="0" y="0"/>
                </a:moveTo>
                <a:lnTo>
                  <a:pt x="7501735" y="0"/>
                </a:lnTo>
                <a:lnTo>
                  <a:pt x="7501735" y="5374634"/>
                </a:lnTo>
                <a:lnTo>
                  <a:pt x="0" y="5374634"/>
                </a:lnTo>
                <a:lnTo>
                  <a:pt x="0" y="0"/>
                </a:lnTo>
                <a:close/>
              </a:path>
            </a:pathLst>
          </a:custGeom>
          <a:blipFill>
            <a:blip r:embed="rId3"/>
            <a:stretch>
              <a:fillRect l="-4558" r="-2775"/>
            </a:stretch>
          </a:blipFill>
        </p:spPr>
        <p:txBody>
          <a:bodyPr/>
          <a:lstStyle/>
          <a:p>
            <a:endParaRPr lang="en-US"/>
          </a:p>
        </p:txBody>
      </p:sp>
      <p:sp>
        <p:nvSpPr>
          <p:cNvPr id="4" name="TextBox 4"/>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Prior to Starting the Application Process</a:t>
            </a:r>
          </a:p>
        </p:txBody>
      </p:sp>
      <p:sp>
        <p:nvSpPr>
          <p:cNvPr id="5" name="TextBox 5"/>
          <p:cNvSpPr txBox="1"/>
          <p:nvPr/>
        </p:nvSpPr>
        <p:spPr>
          <a:xfrm>
            <a:off x="1028700" y="3798570"/>
            <a:ext cx="7393313" cy="2280920"/>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Make sure you have your organization’s </a:t>
            </a:r>
            <a:r>
              <a:rPr lang="en-US" sz="3200" b="1">
                <a:solidFill>
                  <a:srgbClr val="009CA6"/>
                </a:solidFill>
                <a:latin typeface="Calibri (MS) Bold"/>
                <a:ea typeface="Calibri (MS) Bold"/>
                <a:cs typeface="Calibri (MS) Bold"/>
                <a:sym typeface="Calibri (MS) Bold"/>
              </a:rPr>
              <a:t>Employer Identification Number (EIN)</a:t>
            </a:r>
            <a:r>
              <a:rPr lang="en-US" sz="3200">
                <a:solidFill>
                  <a:schemeClr val="bg1">
                    <a:lumMod val="50000"/>
                  </a:schemeClr>
                </a:solidFill>
                <a:latin typeface="Calibri (MS)"/>
                <a:ea typeface="Calibri (MS)"/>
                <a:cs typeface="Calibri (MS)"/>
                <a:sym typeface="Calibri (MS)"/>
              </a:rPr>
              <a:t> from either the most recent IRS Form 990 or IRS Determination Letter.</a:t>
            </a:r>
          </a:p>
        </p:txBody>
      </p:sp>
      <p:sp>
        <p:nvSpPr>
          <p:cNvPr id="6" name="Freeform 6"/>
          <p:cNvSpPr/>
          <p:nvPr/>
        </p:nvSpPr>
        <p:spPr>
          <a:xfrm flipH="1">
            <a:off x="14056613"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4"/>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E1DD3-3412-1D48-F2B2-095DAD2848C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71391D3-11CB-B159-7381-0123F9E6DF68}"/>
              </a:ext>
            </a:extLst>
          </p:cNvPr>
          <p:cNvSpPr/>
          <p:nvPr/>
        </p:nvSpPr>
        <p:spPr>
          <a:xfrm>
            <a:off x="1028767" y="765866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AutoShape 3">
            <a:extLst>
              <a:ext uri="{FF2B5EF4-FFF2-40B4-BE49-F238E27FC236}">
                <a16:creationId xmlns:a16="http://schemas.microsoft.com/office/drawing/2014/main" id="{1D918AE7-686B-6363-E6CB-308AA79DB2F4}"/>
              </a:ext>
            </a:extLst>
          </p:cNvPr>
          <p:cNvSpPr/>
          <p:nvPr/>
        </p:nvSpPr>
        <p:spPr>
          <a:xfrm>
            <a:off x="1028767" y="257119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4" name="TextBox 4">
            <a:extLst>
              <a:ext uri="{FF2B5EF4-FFF2-40B4-BE49-F238E27FC236}">
                <a16:creationId xmlns:a16="http://schemas.microsoft.com/office/drawing/2014/main" id="{2CE4E68F-61EF-4C6A-14C5-B008159F0627}"/>
              </a:ext>
            </a:extLst>
          </p:cNvPr>
          <p:cNvSpPr txBox="1"/>
          <p:nvPr/>
        </p:nvSpPr>
        <p:spPr>
          <a:xfrm>
            <a:off x="4146145" y="4181698"/>
            <a:ext cx="9995709" cy="1923604"/>
          </a:xfrm>
          <a:prstGeom prst="rect">
            <a:avLst/>
          </a:prstGeom>
        </p:spPr>
        <p:txBody>
          <a:bodyPr lIns="0" tIns="0" rIns="0" bIns="0" rtlCol="0" anchor="t">
            <a:spAutoFit/>
          </a:bodyPr>
          <a:lstStyle/>
          <a:p>
            <a:pPr algn="ctr">
              <a:lnSpc>
                <a:spcPts val="5039"/>
              </a:lnSpc>
            </a:pPr>
            <a:r>
              <a:rPr lang="en-US" sz="4199" b="1" spc="39">
                <a:solidFill>
                  <a:srgbClr val="009FA9"/>
                </a:solidFill>
                <a:latin typeface="Calibri (MS) Bold"/>
                <a:ea typeface="Calibri (MS) Bold"/>
                <a:cs typeface="Calibri (MS) Bold"/>
                <a:sym typeface="Calibri (MS) Bold"/>
              </a:rPr>
              <a:t>ILCHF Funding Opportunity: </a:t>
            </a:r>
          </a:p>
          <a:p>
            <a:pPr algn="ctr">
              <a:lnSpc>
                <a:spcPts val="5039"/>
              </a:lnSpc>
            </a:pPr>
            <a:r>
              <a:rPr lang="en-US" sz="3600" b="1" spc="39">
                <a:solidFill>
                  <a:srgbClr val="43B02A"/>
                </a:solidFill>
                <a:latin typeface="Calibri (MS) Bold"/>
                <a:ea typeface="Calibri (MS) Bold"/>
                <a:cs typeface="Calibri (MS) Bold"/>
                <a:sym typeface="Calibri (MS) Bold"/>
              </a:rPr>
              <a:t>Enhanced Pathways to Oral Health for Women, Infants, &amp; Children Initiative</a:t>
            </a:r>
          </a:p>
        </p:txBody>
      </p:sp>
    </p:spTree>
    <p:extLst>
      <p:ext uri="{BB962C8B-B14F-4D97-AF65-F5344CB8AC3E}">
        <p14:creationId xmlns:p14="http://schemas.microsoft.com/office/powerpoint/2010/main" val="4101187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7620117" y="310169"/>
            <a:ext cx="10450444" cy="9666661"/>
          </a:xfrm>
          <a:custGeom>
            <a:avLst/>
            <a:gdLst/>
            <a:ahLst/>
            <a:cxnLst/>
            <a:rect l="l" t="t" r="r" b="b"/>
            <a:pathLst>
              <a:path w="10450444" h="9666661">
                <a:moveTo>
                  <a:pt x="0" y="0"/>
                </a:moveTo>
                <a:lnTo>
                  <a:pt x="10450444" y="0"/>
                </a:lnTo>
                <a:lnTo>
                  <a:pt x="10450444" y="9666662"/>
                </a:lnTo>
                <a:lnTo>
                  <a:pt x="0" y="966666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Accessing the Application</a:t>
            </a:r>
          </a:p>
        </p:txBody>
      </p:sp>
      <p:sp>
        <p:nvSpPr>
          <p:cNvPr id="5" name="TextBox 5"/>
          <p:cNvSpPr txBox="1"/>
          <p:nvPr/>
        </p:nvSpPr>
        <p:spPr>
          <a:xfrm>
            <a:off x="1026831" y="2532520"/>
            <a:ext cx="6593286" cy="5734903"/>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1. Go to ILCHF.org</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2. Click “Grantees &amp; Applicants”</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3. Select “Open RFPs”</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4. Scroll to the “Enhanced Pathways to Oral Health Initiative”</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5. Click “Online RFP Application”</a:t>
            </a:r>
          </a:p>
        </p:txBody>
      </p:sp>
      <p:sp>
        <p:nvSpPr>
          <p:cNvPr id="6" name="AutoShape 6"/>
          <p:cNvSpPr/>
          <p:nvPr/>
        </p:nvSpPr>
        <p:spPr>
          <a:xfrm flipH="1">
            <a:off x="13594674" y="1516465"/>
            <a:ext cx="1932921" cy="0"/>
          </a:xfrm>
          <a:prstGeom prst="line">
            <a:avLst/>
          </a:prstGeom>
          <a:ln w="114300" cap="flat">
            <a:solidFill>
              <a:srgbClr val="43B02A"/>
            </a:solidFill>
            <a:prstDash val="solid"/>
            <a:headEnd type="none" w="sm" len="sm"/>
            <a:tailEnd type="arrow" w="med" len="sm"/>
          </a:ln>
        </p:spPr>
        <p:txBody>
          <a:bodyPr/>
          <a:lstStyle/>
          <a:p>
            <a:endParaRPr lang="en-US"/>
          </a:p>
        </p:txBody>
      </p:sp>
      <p:sp>
        <p:nvSpPr>
          <p:cNvPr id="7" name="AutoShape 7"/>
          <p:cNvSpPr/>
          <p:nvPr/>
        </p:nvSpPr>
        <p:spPr>
          <a:xfrm flipH="1">
            <a:off x="10707202" y="9081601"/>
            <a:ext cx="1932921" cy="0"/>
          </a:xfrm>
          <a:prstGeom prst="line">
            <a:avLst/>
          </a:prstGeom>
          <a:ln w="114300" cap="flat">
            <a:solidFill>
              <a:srgbClr val="43B02A"/>
            </a:solidFill>
            <a:prstDash val="solid"/>
            <a:headEnd type="none" w="sm" len="sm"/>
            <a:tailEnd type="arrow" w="med" len="sm"/>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a:off x="819698" y="2746698"/>
            <a:ext cx="7943302" cy="2730510"/>
          </a:xfrm>
          <a:custGeom>
            <a:avLst/>
            <a:gdLst/>
            <a:ahLst/>
            <a:cxnLst/>
            <a:rect l="l" t="t" r="r" b="b"/>
            <a:pathLst>
              <a:path w="7943302" h="2730510">
                <a:moveTo>
                  <a:pt x="0" y="0"/>
                </a:moveTo>
                <a:lnTo>
                  <a:pt x="7943302" y="0"/>
                </a:lnTo>
                <a:lnTo>
                  <a:pt x="7943302" y="2730510"/>
                </a:lnTo>
                <a:lnTo>
                  <a:pt x="0" y="2730510"/>
                </a:lnTo>
                <a:lnTo>
                  <a:pt x="0" y="0"/>
                </a:lnTo>
                <a:close/>
              </a:path>
            </a:pathLst>
          </a:custGeom>
          <a:blipFill>
            <a:blip r:embed="rId3"/>
            <a:stretch>
              <a:fillRect/>
            </a:stretch>
          </a:blipFill>
        </p:spPr>
        <p:txBody>
          <a:bodyPr/>
          <a:lstStyle/>
          <a:p>
            <a:endParaRPr lang="en-US"/>
          </a:p>
        </p:txBody>
      </p:sp>
      <p:sp>
        <p:nvSpPr>
          <p:cNvPr id="4" name="Freeform 4"/>
          <p:cNvSpPr/>
          <p:nvPr/>
        </p:nvSpPr>
        <p:spPr>
          <a:xfrm>
            <a:off x="1524000" y="7578110"/>
            <a:ext cx="6159210" cy="598382"/>
          </a:xfrm>
          <a:custGeom>
            <a:avLst/>
            <a:gdLst/>
            <a:ahLst/>
            <a:cxnLst/>
            <a:rect l="l" t="t" r="r" b="b"/>
            <a:pathLst>
              <a:path w="6159210" h="598382">
                <a:moveTo>
                  <a:pt x="0" y="0"/>
                </a:moveTo>
                <a:lnTo>
                  <a:pt x="6159209" y="0"/>
                </a:lnTo>
                <a:lnTo>
                  <a:pt x="6159209" y="598382"/>
                </a:lnTo>
                <a:lnTo>
                  <a:pt x="0" y="598382"/>
                </a:lnTo>
                <a:lnTo>
                  <a:pt x="0" y="0"/>
                </a:lnTo>
                <a:close/>
              </a:path>
            </a:pathLst>
          </a:custGeom>
          <a:blipFill>
            <a:blip r:embed="rId4"/>
            <a:stretch>
              <a:fillRect/>
            </a:stretch>
          </a:blipFill>
        </p:spPr>
        <p:txBody>
          <a:bodyPr/>
          <a:lstStyle/>
          <a:p>
            <a:endParaRPr lang="en-US"/>
          </a:p>
        </p:txBody>
      </p:sp>
      <p:sp>
        <p:nvSpPr>
          <p:cNvPr id="5" name="Freeform 5"/>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5"/>
            <a:stretch>
              <a:fillRect/>
            </a:stretch>
          </a:blipFill>
        </p:spPr>
        <p:txBody>
          <a:bodyPr/>
          <a:lstStyle/>
          <a:p>
            <a:endParaRPr lang="en-US"/>
          </a:p>
        </p:txBody>
      </p:sp>
      <p:sp>
        <p:nvSpPr>
          <p:cNvPr id="6" name="Freeform 6"/>
          <p:cNvSpPr/>
          <p:nvPr/>
        </p:nvSpPr>
        <p:spPr>
          <a:xfrm>
            <a:off x="9324509" y="1759531"/>
            <a:ext cx="8882905" cy="7006391"/>
          </a:xfrm>
          <a:custGeom>
            <a:avLst/>
            <a:gdLst/>
            <a:ahLst/>
            <a:cxnLst/>
            <a:rect l="l" t="t" r="r" b="b"/>
            <a:pathLst>
              <a:path w="8882905" h="7006391">
                <a:moveTo>
                  <a:pt x="0" y="0"/>
                </a:moveTo>
                <a:lnTo>
                  <a:pt x="8882905" y="0"/>
                </a:lnTo>
                <a:lnTo>
                  <a:pt x="8882905" y="7006391"/>
                </a:lnTo>
                <a:lnTo>
                  <a:pt x="0" y="7006391"/>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Accessing the Portal</a:t>
            </a:r>
          </a:p>
        </p:txBody>
      </p:sp>
      <p:sp>
        <p:nvSpPr>
          <p:cNvPr id="8" name="TextBox 8"/>
          <p:cNvSpPr txBox="1"/>
          <p:nvPr/>
        </p:nvSpPr>
        <p:spPr>
          <a:xfrm>
            <a:off x="990600" y="1806765"/>
            <a:ext cx="424309" cy="712470"/>
          </a:xfrm>
          <a:prstGeom prst="rect">
            <a:avLst/>
          </a:prstGeom>
        </p:spPr>
        <p:txBody>
          <a:bodyPr lIns="0" tIns="0" rIns="0" bIns="0" rtlCol="0" anchor="t">
            <a:spAutoFit/>
          </a:bodyPr>
          <a:lstStyle/>
          <a:p>
            <a:pPr algn="ctr">
              <a:lnSpc>
                <a:spcPts val="5880"/>
              </a:lnSpc>
            </a:pPr>
            <a:r>
              <a:rPr lang="en-US" sz="4200">
                <a:solidFill>
                  <a:srgbClr val="009FA9"/>
                </a:solidFill>
                <a:latin typeface="Canva Sans"/>
                <a:ea typeface="Canva Sans"/>
                <a:cs typeface="Canva Sans"/>
                <a:sym typeface="Canva Sans"/>
              </a:rPr>
              <a:t>1.</a:t>
            </a:r>
          </a:p>
        </p:txBody>
      </p:sp>
      <p:sp>
        <p:nvSpPr>
          <p:cNvPr id="9" name="TextBox 9"/>
          <p:cNvSpPr txBox="1"/>
          <p:nvPr/>
        </p:nvSpPr>
        <p:spPr>
          <a:xfrm>
            <a:off x="990600" y="6356297"/>
            <a:ext cx="433239" cy="712470"/>
          </a:xfrm>
          <a:prstGeom prst="rect">
            <a:avLst/>
          </a:prstGeom>
        </p:spPr>
        <p:txBody>
          <a:bodyPr lIns="0" tIns="0" rIns="0" bIns="0" rtlCol="0" anchor="t">
            <a:spAutoFit/>
          </a:bodyPr>
          <a:lstStyle/>
          <a:p>
            <a:pPr algn="ctr">
              <a:lnSpc>
                <a:spcPts val="5880"/>
              </a:lnSpc>
            </a:pPr>
            <a:r>
              <a:rPr lang="en-US" sz="4200">
                <a:solidFill>
                  <a:srgbClr val="009FA9"/>
                </a:solidFill>
                <a:latin typeface="Canva Sans"/>
                <a:ea typeface="Canva Sans"/>
                <a:cs typeface="Canva Sans"/>
                <a:sym typeface="Canva Sans"/>
              </a:rPr>
              <a:t>2.</a:t>
            </a:r>
          </a:p>
        </p:txBody>
      </p:sp>
      <p:sp>
        <p:nvSpPr>
          <p:cNvPr id="10" name="TextBox 10"/>
          <p:cNvSpPr txBox="1"/>
          <p:nvPr/>
        </p:nvSpPr>
        <p:spPr>
          <a:xfrm>
            <a:off x="8693626" y="1683331"/>
            <a:ext cx="449907" cy="712470"/>
          </a:xfrm>
          <a:prstGeom prst="rect">
            <a:avLst/>
          </a:prstGeom>
        </p:spPr>
        <p:txBody>
          <a:bodyPr lIns="0" tIns="0" rIns="0" bIns="0" rtlCol="0" anchor="t">
            <a:spAutoFit/>
          </a:bodyPr>
          <a:lstStyle/>
          <a:p>
            <a:pPr algn="ctr">
              <a:lnSpc>
                <a:spcPts val="5880"/>
              </a:lnSpc>
            </a:pPr>
            <a:r>
              <a:rPr lang="en-US" sz="4200">
                <a:solidFill>
                  <a:srgbClr val="009FA9"/>
                </a:solidFill>
                <a:latin typeface="Canva Sans"/>
                <a:ea typeface="Canva Sans"/>
                <a:cs typeface="Canva Sans"/>
                <a:sym typeface="Canva Sans"/>
              </a:rPr>
              <a:t>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flipH="1">
            <a:off x="14056613"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
        <p:nvSpPr>
          <p:cNvPr id="4" name="Freeform 4"/>
          <p:cNvSpPr/>
          <p:nvPr/>
        </p:nvSpPr>
        <p:spPr>
          <a:xfrm>
            <a:off x="8515730" y="2230798"/>
            <a:ext cx="8743570" cy="5825403"/>
          </a:xfrm>
          <a:custGeom>
            <a:avLst/>
            <a:gdLst/>
            <a:ahLst/>
            <a:cxnLst/>
            <a:rect l="l" t="t" r="r" b="b"/>
            <a:pathLst>
              <a:path w="8743570" h="5825403">
                <a:moveTo>
                  <a:pt x="0" y="0"/>
                </a:moveTo>
                <a:lnTo>
                  <a:pt x="8743570" y="0"/>
                </a:lnTo>
                <a:lnTo>
                  <a:pt x="8743570" y="5825404"/>
                </a:lnTo>
                <a:lnTo>
                  <a:pt x="0" y="582540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Core Components of the Application</a:t>
            </a:r>
          </a:p>
        </p:txBody>
      </p:sp>
      <p:sp>
        <p:nvSpPr>
          <p:cNvPr id="6" name="TextBox 6"/>
          <p:cNvSpPr txBox="1"/>
          <p:nvPr/>
        </p:nvSpPr>
        <p:spPr>
          <a:xfrm>
            <a:off x="1026831" y="2540289"/>
            <a:ext cx="7184401" cy="5157822"/>
          </a:xfrm>
          <a:prstGeom prst="rect">
            <a:avLst/>
          </a:prstGeom>
        </p:spPr>
        <p:txBody>
          <a:bodyPr lIns="0" tIns="0" rIns="0" bIns="0" rtlCol="0" anchor="t">
            <a:spAutoFit/>
          </a:bodyPr>
          <a:lstStyle/>
          <a:p>
            <a:pPr algn="l">
              <a:lnSpc>
                <a:spcPts val="4480"/>
              </a:lnSpc>
            </a:pPr>
            <a:r>
              <a:rPr lang="en-US" sz="3200">
                <a:solidFill>
                  <a:schemeClr val="bg1">
                    <a:lumMod val="50000"/>
                  </a:schemeClr>
                </a:solidFill>
                <a:latin typeface="Calibri (MS)"/>
                <a:ea typeface="Calibri (MS)"/>
                <a:cs typeface="Calibri (MS)"/>
                <a:sym typeface="Calibri (MS)"/>
              </a:rPr>
              <a:t>1. Organization Information</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2. Community Definition</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3. Project Narrative</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4. Budget &amp; Budget Narrative</a:t>
            </a:r>
          </a:p>
          <a:p>
            <a:pPr algn="l">
              <a:lnSpc>
                <a:spcPts val="4480"/>
              </a:lnSpc>
            </a:pPr>
            <a:endParaRPr lang="en-US" sz="3200">
              <a:solidFill>
                <a:schemeClr val="bg1">
                  <a:lumMod val="50000"/>
                </a:schemeClr>
              </a:solidFill>
              <a:latin typeface="Calibri (MS)"/>
              <a:ea typeface="Calibri (MS)"/>
              <a:cs typeface="Calibri (MS)"/>
              <a:sym typeface="Calibri (MS)"/>
            </a:endParaRPr>
          </a:p>
          <a:p>
            <a:pPr algn="l">
              <a:lnSpc>
                <a:spcPts val="4480"/>
              </a:lnSpc>
            </a:pPr>
            <a:r>
              <a:rPr lang="en-US" sz="3200">
                <a:solidFill>
                  <a:schemeClr val="bg1">
                    <a:lumMod val="50000"/>
                  </a:schemeClr>
                </a:solidFill>
                <a:latin typeface="Calibri (MS)"/>
                <a:ea typeface="Calibri (MS)"/>
                <a:cs typeface="Calibri (MS)"/>
                <a:sym typeface="Calibri (MS)"/>
              </a:rPr>
              <a:t>5. Financial Information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6831" y="2289848"/>
            <a:ext cx="11544819" cy="5734903"/>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Primary geographic area served</a:t>
            </a:r>
          </a:p>
          <a:p>
            <a:pPr algn="l">
              <a:lnSpc>
                <a:spcPts val="4480"/>
              </a:lnSpc>
            </a:pPr>
            <a:endParaRPr lang="en-US" sz="3200">
              <a:solidFill>
                <a:schemeClr val="bg1">
                  <a:lumMod val="50000"/>
                </a:schemeClr>
              </a:solidFill>
              <a:latin typeface="Calibri (MS)"/>
              <a:ea typeface="Calibri (MS)"/>
              <a:cs typeface="Calibri (MS)"/>
              <a:sym typeface="Calibri (MS)"/>
            </a:endParaRP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All counties served by the project</a:t>
            </a:r>
          </a:p>
          <a:p>
            <a:pPr algn="l">
              <a:lnSpc>
                <a:spcPts val="4480"/>
              </a:lnSpc>
            </a:pPr>
            <a:endParaRPr lang="en-US" sz="3200">
              <a:solidFill>
                <a:srgbClr val="000000"/>
              </a:solidFill>
              <a:latin typeface="Calibri (MS)"/>
              <a:ea typeface="Calibri (MS)"/>
              <a:cs typeface="Calibri (MS)"/>
              <a:sym typeface="Calibri (MS)"/>
            </a:endParaRPr>
          </a:p>
          <a:p>
            <a:pPr marL="690881" lvl="1" indent="-345440" algn="l">
              <a:lnSpc>
                <a:spcPts val="4480"/>
              </a:lnSpc>
              <a:buFont typeface="Arial"/>
              <a:buChar char="•"/>
            </a:pPr>
            <a:r>
              <a:rPr lang="en-US" sz="3200">
                <a:solidFill>
                  <a:srgbClr val="009CA6"/>
                </a:solidFill>
                <a:latin typeface="Calibri (MS)"/>
                <a:ea typeface="Calibri (MS)"/>
                <a:cs typeface="Calibri (MS)"/>
                <a:sym typeface="Calibri (MS)"/>
              </a:rPr>
              <a:t> Describe the demographics of the community to be served.</a:t>
            </a:r>
            <a:r>
              <a:rPr lang="en-US" sz="3200">
                <a:solidFill>
                  <a:schemeClr val="bg1">
                    <a:lumMod val="50000"/>
                  </a:schemeClr>
                </a:solidFill>
                <a:latin typeface="Calibri (MS)"/>
                <a:ea typeface="Calibri (MS)"/>
                <a:cs typeface="Calibri (MS)"/>
                <a:sym typeface="Calibri (MS)"/>
              </a:rPr>
              <a:t> Data provided could include, but is not limited to, socioeconomic status, languages spoken, unemployment rates, school district spending per pupil, etc. </a:t>
            </a:r>
            <a:r>
              <a:rPr lang="en-US" sz="3200">
                <a:solidFill>
                  <a:srgbClr val="009CA6"/>
                </a:solidFill>
                <a:latin typeface="Calibri (MS)"/>
                <a:ea typeface="Calibri (MS)"/>
                <a:cs typeface="Calibri (MS)"/>
                <a:sym typeface="Calibri (MS)"/>
              </a:rPr>
              <a:t>Discuss relevant health data if known for children and adults</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(250-word limit)</a:t>
            </a:r>
          </a:p>
          <a:p>
            <a:pPr algn="l">
              <a:lnSpc>
                <a:spcPts val="4480"/>
              </a:lnSpc>
            </a:pPr>
            <a:endParaRPr lang="en-US" sz="3200">
              <a:solidFill>
                <a:srgbClr val="000000"/>
              </a:solidFill>
              <a:latin typeface="Calibri (MS)"/>
              <a:ea typeface="Calibri (MS)"/>
              <a:cs typeface="Calibri (MS)"/>
              <a:sym typeface="Calibri (MS)"/>
            </a:endParaRPr>
          </a:p>
        </p:txBody>
      </p:sp>
      <p:sp>
        <p:nvSpPr>
          <p:cNvPr id="4" name="Freeform 4"/>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
        <p:nvSpPr>
          <p:cNvPr id="5" name="AutoShape 5"/>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6" name="TextBox 6"/>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Application Process</a:t>
            </a:r>
          </a:p>
        </p:txBody>
      </p:sp>
      <p:sp>
        <p:nvSpPr>
          <p:cNvPr id="7" name="TextBox 7"/>
          <p:cNvSpPr txBox="1"/>
          <p:nvPr/>
        </p:nvSpPr>
        <p:spPr>
          <a:xfrm>
            <a:off x="1026831" y="986703"/>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Community Definition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36356" y="2099397"/>
            <a:ext cx="13053001" cy="6311984"/>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Please describe the WIC-enrolled population specific to the geographic area to be served and </a:t>
            </a:r>
            <a:r>
              <a:rPr lang="en-US" sz="3200">
                <a:solidFill>
                  <a:srgbClr val="009CA6"/>
                </a:solidFill>
                <a:latin typeface="Calibri (MS)"/>
                <a:ea typeface="Calibri (MS)"/>
                <a:cs typeface="Calibri (MS)"/>
                <a:sym typeface="Calibri (MS)"/>
              </a:rPr>
              <a:t>the oral health needs your organization plans to address</a:t>
            </a:r>
            <a:r>
              <a:rPr lang="en-US" sz="3200">
                <a:solidFill>
                  <a:schemeClr val="bg1">
                    <a:lumMod val="50000"/>
                  </a:schemeClr>
                </a:solidFill>
                <a:latin typeface="Calibri (MS)"/>
                <a:ea typeface="Calibri (MS)"/>
                <a:cs typeface="Calibri (MS)"/>
                <a:sym typeface="Calibri (MS)"/>
              </a:rPr>
              <a:t> (500-word limit)</a:t>
            </a:r>
          </a:p>
          <a:p>
            <a:pPr algn="l">
              <a:lnSpc>
                <a:spcPts val="4480"/>
              </a:lnSpc>
            </a:pPr>
            <a:endParaRPr lang="en-US" sz="3200">
              <a:solidFill>
                <a:srgbClr val="000000"/>
              </a:solidFill>
              <a:latin typeface="Calibri (MS)"/>
              <a:ea typeface="Calibri (MS)"/>
              <a:cs typeface="Calibri (MS)"/>
              <a:sym typeface="Calibri (MS)"/>
            </a:endParaRP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Please describe </a:t>
            </a:r>
            <a:r>
              <a:rPr lang="en-US" sz="3200">
                <a:solidFill>
                  <a:srgbClr val="009CA6"/>
                </a:solidFill>
                <a:latin typeface="Calibri (MS)"/>
                <a:ea typeface="Calibri (MS)"/>
                <a:cs typeface="Calibri (MS)"/>
                <a:sym typeface="Calibri (MS)"/>
              </a:rPr>
              <a:t>how you propose to use up to $40,000 over two years</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to enhance access to oral health resources for WIC-enrolled families (500-word limit) </a:t>
            </a:r>
          </a:p>
          <a:p>
            <a:pPr algn="l">
              <a:lnSpc>
                <a:spcPts val="4480"/>
              </a:lnSpc>
            </a:pPr>
            <a:endParaRPr lang="en-US" sz="3200">
              <a:solidFill>
                <a:srgbClr val="000000"/>
              </a:solidFill>
              <a:latin typeface="Calibri (MS)"/>
              <a:ea typeface="Calibri (MS)"/>
              <a:cs typeface="Calibri (MS)"/>
              <a:sym typeface="Calibri (MS)"/>
            </a:endParaRP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Please describe </a:t>
            </a:r>
            <a:r>
              <a:rPr lang="en-US" sz="3200">
                <a:solidFill>
                  <a:srgbClr val="009CA6"/>
                </a:solidFill>
                <a:latin typeface="Calibri (MS)"/>
                <a:ea typeface="Calibri (MS)"/>
                <a:cs typeface="Calibri (MS)"/>
                <a:sym typeface="Calibri (MS)"/>
              </a:rPr>
              <a:t>how the proposed project has been specifically designed to address the problem</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and the likelihood - based on prior relevant research, as feasible - that it will successfully do so (500-word limit)</a:t>
            </a:r>
          </a:p>
        </p:txBody>
      </p:sp>
      <p:sp>
        <p:nvSpPr>
          <p:cNvPr id="4" name="TextBox 4"/>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Application Process</a:t>
            </a:r>
          </a:p>
        </p:txBody>
      </p:sp>
      <p:sp>
        <p:nvSpPr>
          <p:cNvPr id="5" name="TextBox 5"/>
          <p:cNvSpPr txBox="1"/>
          <p:nvPr/>
        </p:nvSpPr>
        <p:spPr>
          <a:xfrm>
            <a:off x="1026831" y="971550"/>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Project Narrative</a:t>
            </a:r>
          </a:p>
        </p:txBody>
      </p:sp>
      <p:sp>
        <p:nvSpPr>
          <p:cNvPr id="6" name="Freeform 6"/>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32187" y="3390900"/>
            <a:ext cx="13053001" cy="284289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Please describe </a:t>
            </a:r>
            <a:r>
              <a:rPr lang="en-US" sz="3200">
                <a:solidFill>
                  <a:srgbClr val="009CA6"/>
                </a:solidFill>
                <a:latin typeface="Calibri (MS)"/>
                <a:ea typeface="Calibri (MS)"/>
                <a:cs typeface="Calibri (MS)"/>
                <a:sym typeface="Calibri (MS)"/>
              </a:rPr>
              <a:t>how you will track the progress of the project </a:t>
            </a:r>
            <a:r>
              <a:rPr lang="en-US" sz="3200">
                <a:solidFill>
                  <a:schemeClr val="bg1">
                    <a:lumMod val="50000"/>
                  </a:schemeClr>
                </a:solidFill>
                <a:latin typeface="Calibri (MS)"/>
                <a:ea typeface="Calibri (MS)"/>
                <a:cs typeface="Calibri (MS)"/>
                <a:sym typeface="Calibri (MS)"/>
              </a:rPr>
              <a:t>(500-word limit)</a:t>
            </a:r>
          </a:p>
          <a:p>
            <a:pPr algn="l">
              <a:lnSpc>
                <a:spcPts val="4480"/>
              </a:lnSpc>
            </a:pPr>
            <a:endParaRPr lang="en-US" sz="3200">
              <a:solidFill>
                <a:srgbClr val="000000"/>
              </a:solidFill>
              <a:latin typeface="Calibri (MS)"/>
              <a:ea typeface="Calibri (MS)"/>
              <a:cs typeface="Calibri (MS)"/>
              <a:sym typeface="Calibri (MS)"/>
            </a:endParaRP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Please describe </a:t>
            </a:r>
            <a:r>
              <a:rPr lang="en-US" sz="3200">
                <a:solidFill>
                  <a:srgbClr val="009CA6"/>
                </a:solidFill>
                <a:latin typeface="Calibri (MS)"/>
                <a:ea typeface="Calibri (MS)"/>
                <a:cs typeface="Calibri (MS)"/>
                <a:sym typeface="Calibri (MS)"/>
              </a:rPr>
              <a:t>how you envision the project being sustained</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over the long-term (500-word limit)</a:t>
            </a:r>
          </a:p>
        </p:txBody>
      </p:sp>
      <p:sp>
        <p:nvSpPr>
          <p:cNvPr id="4" name="TextBox 4"/>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Application Process</a:t>
            </a:r>
          </a:p>
        </p:txBody>
      </p:sp>
      <p:sp>
        <p:nvSpPr>
          <p:cNvPr id="5" name="TextBox 5"/>
          <p:cNvSpPr txBox="1"/>
          <p:nvPr/>
        </p:nvSpPr>
        <p:spPr>
          <a:xfrm>
            <a:off x="1026831" y="971550"/>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Project Narrative</a:t>
            </a:r>
          </a:p>
        </p:txBody>
      </p:sp>
      <p:sp>
        <p:nvSpPr>
          <p:cNvPr id="6" name="Freeform 6"/>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Application Process</a:t>
            </a:r>
          </a:p>
        </p:txBody>
      </p:sp>
      <p:sp>
        <p:nvSpPr>
          <p:cNvPr id="4" name="TextBox 4"/>
          <p:cNvSpPr txBox="1"/>
          <p:nvPr/>
        </p:nvSpPr>
        <p:spPr>
          <a:xfrm>
            <a:off x="1028700" y="986703"/>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Budget &amp; Financial Information</a:t>
            </a:r>
          </a:p>
        </p:txBody>
      </p:sp>
      <p:sp>
        <p:nvSpPr>
          <p:cNvPr id="5" name="TextBox 5"/>
          <p:cNvSpPr txBox="1"/>
          <p:nvPr/>
        </p:nvSpPr>
        <p:spPr>
          <a:xfrm>
            <a:off x="1026831" y="2240427"/>
            <a:ext cx="12903166" cy="581469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Complete</a:t>
            </a:r>
            <a:r>
              <a:rPr lang="en-US" sz="3200">
                <a:solidFill>
                  <a:srgbClr val="000000"/>
                </a:solidFill>
                <a:latin typeface="Calibri (MS)"/>
                <a:ea typeface="Calibri (MS)"/>
                <a:cs typeface="Calibri (MS)"/>
                <a:sym typeface="Calibri (MS)"/>
              </a:rPr>
              <a:t> </a:t>
            </a:r>
            <a:r>
              <a:rPr lang="en-US" sz="3200">
                <a:solidFill>
                  <a:srgbClr val="009CA6"/>
                </a:solidFill>
                <a:latin typeface="Calibri (MS)"/>
                <a:ea typeface="Calibri (MS)"/>
                <a:cs typeface="Calibri (MS)"/>
                <a:sym typeface="Calibri (MS)"/>
              </a:rPr>
              <a:t>ILCHF’s two-year budget template.</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Examples of eligible costs include:</a:t>
            </a:r>
          </a:p>
          <a:p>
            <a:pPr marL="1209045" lvl="2" indent="-403015" algn="l">
              <a:lnSpc>
                <a:spcPts val="3920"/>
              </a:lnSpc>
              <a:buFont typeface="Arial"/>
              <a:buChar char="⚬"/>
            </a:pPr>
            <a:r>
              <a:rPr lang="en-US" sz="2800">
                <a:solidFill>
                  <a:schemeClr val="bg1">
                    <a:lumMod val="50000"/>
                  </a:schemeClr>
                </a:solidFill>
                <a:latin typeface="Calibri (MS)"/>
                <a:ea typeface="Calibri (MS)"/>
                <a:cs typeface="Calibri (MS)"/>
                <a:sym typeface="Calibri (MS)"/>
              </a:rPr>
              <a:t>Staff time </a:t>
            </a:r>
          </a:p>
          <a:p>
            <a:pPr marL="1209045" lvl="2" indent="-403015" algn="l">
              <a:lnSpc>
                <a:spcPts val="3920"/>
              </a:lnSpc>
              <a:buFont typeface="Arial"/>
              <a:buChar char="⚬"/>
            </a:pPr>
            <a:r>
              <a:rPr lang="en-US" sz="2800">
                <a:solidFill>
                  <a:schemeClr val="bg1">
                    <a:lumMod val="50000"/>
                  </a:schemeClr>
                </a:solidFill>
                <a:latin typeface="Calibri (MS)"/>
                <a:ea typeface="Calibri (MS)"/>
                <a:cs typeface="Calibri (MS)"/>
                <a:sym typeface="Calibri (MS)"/>
              </a:rPr>
              <a:t>Salaries for CHWs and/or primary medical providers</a:t>
            </a:r>
          </a:p>
          <a:p>
            <a:pPr marL="1209045" lvl="2" indent="-403015" algn="l">
              <a:lnSpc>
                <a:spcPts val="3920"/>
              </a:lnSpc>
              <a:buFont typeface="Arial"/>
              <a:buChar char="⚬"/>
            </a:pPr>
            <a:r>
              <a:rPr lang="en-US" sz="2800">
                <a:solidFill>
                  <a:schemeClr val="bg1">
                    <a:lumMod val="50000"/>
                  </a:schemeClr>
                </a:solidFill>
                <a:latin typeface="Calibri (MS)"/>
                <a:ea typeface="Calibri (MS)"/>
                <a:cs typeface="Calibri (MS)"/>
                <a:sym typeface="Calibri (MS)"/>
              </a:rPr>
              <a:t>Professional development and training expenses</a:t>
            </a:r>
          </a:p>
          <a:p>
            <a:pPr marL="1209045" lvl="2" indent="-403015" algn="l">
              <a:lnSpc>
                <a:spcPts val="3920"/>
              </a:lnSpc>
              <a:buFont typeface="Arial"/>
              <a:buChar char="⚬"/>
            </a:pPr>
            <a:r>
              <a:rPr lang="en-US" sz="2800">
                <a:solidFill>
                  <a:schemeClr val="bg1">
                    <a:lumMod val="50000"/>
                  </a:schemeClr>
                </a:solidFill>
                <a:latin typeface="Calibri (MS)"/>
                <a:ea typeface="Calibri (MS)"/>
                <a:cs typeface="Calibri (MS)"/>
                <a:sym typeface="Calibri (MS)"/>
              </a:rPr>
              <a:t>Travel time</a:t>
            </a:r>
          </a:p>
          <a:p>
            <a:pPr marL="1209045" lvl="2" indent="-403015" algn="l">
              <a:lnSpc>
                <a:spcPts val="3920"/>
              </a:lnSpc>
              <a:buFont typeface="Arial"/>
              <a:buChar char="⚬"/>
            </a:pPr>
            <a:r>
              <a:rPr lang="en-US" sz="2800">
                <a:solidFill>
                  <a:schemeClr val="bg1">
                    <a:lumMod val="50000"/>
                  </a:schemeClr>
                </a:solidFill>
                <a:latin typeface="Calibri (MS)"/>
                <a:ea typeface="Calibri (MS)"/>
                <a:cs typeface="Calibri (MS)"/>
                <a:sym typeface="Calibri (MS)"/>
              </a:rPr>
              <a:t>Materials/supplies</a:t>
            </a:r>
          </a:p>
          <a:p>
            <a:pPr algn="l">
              <a:lnSpc>
                <a:spcPts val="3920"/>
              </a:lnSpc>
            </a:pPr>
            <a:endParaRPr lang="en-US" sz="2800">
              <a:solidFill>
                <a:srgbClr val="000000"/>
              </a:solidFill>
              <a:latin typeface="Calibri (MS)"/>
              <a:ea typeface="Calibri (MS)"/>
              <a:cs typeface="Calibri (MS)"/>
              <a:sym typeface="Calibri (MS)"/>
            </a:endParaRPr>
          </a:p>
          <a:p>
            <a:pPr marL="690881" lvl="1" indent="-345440" algn="l">
              <a:lnSpc>
                <a:spcPts val="4480"/>
              </a:lnSpc>
              <a:buFont typeface="Arial"/>
              <a:buChar char="•"/>
            </a:pPr>
            <a:r>
              <a:rPr lang="en-US" sz="3200">
                <a:solidFill>
                  <a:srgbClr val="009CA6"/>
                </a:solidFill>
                <a:latin typeface="Calibri (MS)"/>
                <a:ea typeface="Calibri (MS)"/>
                <a:cs typeface="Calibri (MS)"/>
                <a:sym typeface="Calibri (MS)"/>
              </a:rPr>
              <a:t>Provide a budget narrative.</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Delineate details associated with the budget, clarify the calculations leading to the budget numbers, and provide details that do not fit within the budget template</a:t>
            </a:r>
          </a:p>
        </p:txBody>
      </p:sp>
      <p:sp>
        <p:nvSpPr>
          <p:cNvPr id="6" name="Freeform 6"/>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6831" y="329478"/>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Application Process</a:t>
            </a:r>
          </a:p>
        </p:txBody>
      </p:sp>
      <p:sp>
        <p:nvSpPr>
          <p:cNvPr id="4" name="TextBox 4"/>
          <p:cNvSpPr txBox="1"/>
          <p:nvPr/>
        </p:nvSpPr>
        <p:spPr>
          <a:xfrm>
            <a:off x="1028700" y="986703"/>
            <a:ext cx="16229663" cy="485775"/>
          </a:xfrm>
          <a:prstGeom prst="rect">
            <a:avLst/>
          </a:prstGeom>
        </p:spPr>
        <p:txBody>
          <a:bodyPr lIns="0" tIns="0" rIns="0" bIns="0" rtlCol="0" anchor="t">
            <a:spAutoFit/>
          </a:bodyPr>
          <a:lstStyle/>
          <a:p>
            <a:pPr algn="l">
              <a:lnSpc>
                <a:spcPts val="3359"/>
              </a:lnSpc>
            </a:pPr>
            <a:r>
              <a:rPr lang="en-US" sz="2799" b="1" spc="26">
                <a:solidFill>
                  <a:srgbClr val="43B02A"/>
                </a:solidFill>
                <a:latin typeface="Calibri (MS) Bold"/>
                <a:ea typeface="Calibri (MS) Bold"/>
                <a:cs typeface="Calibri (MS) Bold"/>
                <a:sym typeface="Calibri (MS) Bold"/>
              </a:rPr>
              <a:t>Attachments</a:t>
            </a:r>
          </a:p>
        </p:txBody>
      </p:sp>
      <p:sp>
        <p:nvSpPr>
          <p:cNvPr id="5" name="TextBox 5"/>
          <p:cNvSpPr txBox="1"/>
          <p:nvPr/>
        </p:nvSpPr>
        <p:spPr>
          <a:xfrm>
            <a:off x="1026831" y="2724603"/>
            <a:ext cx="10684239" cy="396684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The </a:t>
            </a:r>
            <a:r>
              <a:rPr lang="en-US" sz="3200" i="1">
                <a:solidFill>
                  <a:schemeClr val="bg1">
                    <a:lumMod val="50000"/>
                  </a:schemeClr>
                </a:solidFill>
                <a:latin typeface="Calibri (MS) Italics"/>
                <a:ea typeface="Calibri (MS) Italics"/>
                <a:cs typeface="Calibri (MS) Italics"/>
                <a:sym typeface="Calibri (MS) Italics"/>
              </a:rPr>
              <a:t>Officer’s Certification Form</a:t>
            </a:r>
            <a:r>
              <a:rPr lang="en-US" sz="3200">
                <a:solidFill>
                  <a:schemeClr val="bg1">
                    <a:lumMod val="50000"/>
                  </a:schemeClr>
                </a:solidFill>
                <a:latin typeface="Calibri (MS)"/>
                <a:ea typeface="Calibri (MS)"/>
                <a:cs typeface="Calibri (MS)"/>
                <a:sym typeface="Calibri (MS)"/>
              </a:rPr>
              <a:t> signed by the CEO/President or Department Chair</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IRS Letter of Exemption</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Most recent IRS Form 990</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Most recent AG IL 990</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Most recent audited financial statements</a:t>
            </a:r>
          </a:p>
          <a:p>
            <a:pPr marL="690881" lvl="1" indent="-345440" algn="l">
              <a:lnSpc>
                <a:spcPts val="4480"/>
              </a:lnSpc>
              <a:buFont typeface="Arial"/>
              <a:buChar char="•"/>
            </a:pPr>
            <a:r>
              <a:rPr lang="en-US" sz="3200">
                <a:solidFill>
                  <a:schemeClr val="bg1">
                    <a:lumMod val="50000"/>
                  </a:schemeClr>
                </a:solidFill>
                <a:latin typeface="Calibri (MS)"/>
                <a:ea typeface="Calibri (MS)"/>
                <a:cs typeface="Calibri (MS)"/>
                <a:sym typeface="Calibri (MS)"/>
              </a:rPr>
              <a:t>Board of Directors list</a:t>
            </a:r>
          </a:p>
        </p:txBody>
      </p:sp>
      <p:sp>
        <p:nvSpPr>
          <p:cNvPr id="6" name="Freeform 6"/>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
        <p:nvSpPr>
          <p:cNvPr id="7" name="TextBox 7"/>
          <p:cNvSpPr txBox="1"/>
          <p:nvPr/>
        </p:nvSpPr>
        <p:spPr>
          <a:xfrm>
            <a:off x="3606269" y="7019648"/>
            <a:ext cx="11072655" cy="795089"/>
          </a:xfrm>
          <a:prstGeom prst="rect">
            <a:avLst/>
          </a:prstGeom>
        </p:spPr>
        <p:txBody>
          <a:bodyPr lIns="0" tIns="0" rIns="0" bIns="0" rtlCol="0" anchor="t">
            <a:spAutoFit/>
          </a:bodyPr>
          <a:lstStyle/>
          <a:p>
            <a:pPr algn="ctr">
              <a:lnSpc>
                <a:spcPts val="3120"/>
              </a:lnSpc>
              <a:spcBef>
                <a:spcPct val="0"/>
              </a:spcBef>
            </a:pPr>
            <a:r>
              <a:rPr lang="en-US" sz="2600" spc="24">
                <a:solidFill>
                  <a:srgbClr val="FF0000"/>
                </a:solidFill>
                <a:latin typeface="Calibri (MS)"/>
                <a:ea typeface="Calibri (MS)"/>
                <a:cs typeface="Calibri (MS)"/>
                <a:sym typeface="Calibri (MS)"/>
              </a:rPr>
              <a:t>If one or more documents are not applicable for your organization, please attach a note in its place explaining why the document cannot be provided.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Technical Assistance</a:t>
            </a:r>
          </a:p>
        </p:txBody>
      </p:sp>
      <p:sp>
        <p:nvSpPr>
          <p:cNvPr id="4" name="TextBox 4"/>
          <p:cNvSpPr txBox="1"/>
          <p:nvPr/>
        </p:nvSpPr>
        <p:spPr>
          <a:xfrm>
            <a:off x="1353275" y="1750992"/>
            <a:ext cx="15581450" cy="7470378"/>
          </a:xfrm>
          <a:prstGeom prst="rect">
            <a:avLst/>
          </a:prstGeom>
        </p:spPr>
        <p:txBody>
          <a:bodyPr lIns="0" tIns="0" rIns="0" bIns="0" rtlCol="0" anchor="t">
            <a:spAutoFit/>
          </a:bodyPr>
          <a:lstStyle/>
          <a:p>
            <a:pPr algn="l">
              <a:lnSpc>
                <a:spcPts val="3860"/>
              </a:lnSpc>
            </a:pPr>
            <a:r>
              <a:rPr lang="en-US" sz="2757" b="1">
                <a:solidFill>
                  <a:schemeClr val="bg1">
                    <a:lumMod val="50000"/>
                  </a:schemeClr>
                </a:solidFill>
                <a:latin typeface="Calibri (MS) Bold"/>
                <a:ea typeface="Calibri (MS) Bold"/>
                <a:cs typeface="Calibri (MS) Bold"/>
                <a:sym typeface="Calibri (MS) Bold"/>
              </a:rPr>
              <a:t>Technical assistance will be provided by Illinois Children’s Healthcare Foundation located at: </a:t>
            </a:r>
          </a:p>
          <a:p>
            <a:pPr algn="l">
              <a:lnSpc>
                <a:spcPts val="3860"/>
              </a:lnSpc>
            </a:pPr>
            <a:r>
              <a:rPr lang="en-US" sz="2757">
                <a:solidFill>
                  <a:srgbClr val="000000"/>
                </a:solidFill>
                <a:latin typeface="Calibri (MS)"/>
                <a:ea typeface="Calibri (MS)"/>
                <a:cs typeface="Calibri (MS)"/>
                <a:sym typeface="Calibri (MS)"/>
              </a:rPr>
              <a:t>  </a:t>
            </a:r>
          </a:p>
          <a:p>
            <a:pPr algn="l">
              <a:lnSpc>
                <a:spcPts val="3860"/>
              </a:lnSpc>
            </a:pPr>
            <a:r>
              <a:rPr lang="en-US" sz="2757">
                <a:solidFill>
                  <a:schemeClr val="bg1">
                    <a:lumMod val="50000"/>
                  </a:schemeClr>
                </a:solidFill>
                <a:latin typeface="Calibri (MS)"/>
                <a:ea typeface="Calibri (MS)"/>
                <a:cs typeface="Calibri (MS)"/>
                <a:sym typeface="Calibri (MS)"/>
              </a:rPr>
              <a:t>Illinois Children’s Healthcare Foundation </a:t>
            </a:r>
          </a:p>
          <a:p>
            <a:pPr algn="l">
              <a:lnSpc>
                <a:spcPts val="3860"/>
              </a:lnSpc>
            </a:pPr>
            <a:r>
              <a:rPr lang="en-US" sz="2757">
                <a:solidFill>
                  <a:schemeClr val="bg1">
                    <a:lumMod val="50000"/>
                  </a:schemeClr>
                </a:solidFill>
                <a:latin typeface="Calibri (MS)"/>
                <a:ea typeface="Calibri (MS)"/>
                <a:cs typeface="Calibri (MS)"/>
                <a:sym typeface="Calibri (MS)"/>
              </a:rPr>
              <a:t>     1200 Jorie Boulevard, Suite 301 </a:t>
            </a:r>
          </a:p>
          <a:p>
            <a:pPr algn="l">
              <a:lnSpc>
                <a:spcPts val="3860"/>
              </a:lnSpc>
            </a:pPr>
            <a:r>
              <a:rPr lang="en-US" sz="2757">
                <a:solidFill>
                  <a:schemeClr val="bg1">
                    <a:lumMod val="50000"/>
                  </a:schemeClr>
                </a:solidFill>
                <a:latin typeface="Calibri (MS)"/>
                <a:ea typeface="Calibri (MS)"/>
                <a:cs typeface="Calibri (MS)"/>
                <a:sym typeface="Calibri (MS)"/>
              </a:rPr>
              <a:t>     Oak Brook, IL 60523 </a:t>
            </a:r>
          </a:p>
          <a:p>
            <a:pPr algn="l">
              <a:lnSpc>
                <a:spcPts val="3860"/>
              </a:lnSpc>
            </a:pPr>
            <a:r>
              <a:rPr lang="en-US" sz="2757">
                <a:solidFill>
                  <a:schemeClr val="bg1">
                    <a:lumMod val="50000"/>
                  </a:schemeClr>
                </a:solidFill>
                <a:latin typeface="Calibri (MS)"/>
                <a:ea typeface="Calibri (MS)"/>
                <a:cs typeface="Calibri (MS)"/>
                <a:sym typeface="Calibri (MS)"/>
              </a:rPr>
              <a:t>     Phone: 630.571.2555    </a:t>
            </a:r>
          </a:p>
          <a:p>
            <a:pPr algn="l">
              <a:lnSpc>
                <a:spcPts val="3860"/>
              </a:lnSpc>
            </a:pPr>
            <a:r>
              <a:rPr lang="en-US" sz="2757">
                <a:solidFill>
                  <a:schemeClr val="bg1">
                    <a:lumMod val="50000"/>
                  </a:schemeClr>
                </a:solidFill>
                <a:latin typeface="Calibri (MS)"/>
                <a:ea typeface="Calibri (MS)"/>
                <a:cs typeface="Calibri (MS)"/>
                <a:sym typeface="Calibri (MS)"/>
              </a:rPr>
              <a:t>     Fax: 630.571.2566 </a:t>
            </a:r>
          </a:p>
          <a:p>
            <a:pPr algn="l">
              <a:lnSpc>
                <a:spcPts val="3860"/>
              </a:lnSpc>
            </a:pPr>
            <a:r>
              <a:rPr lang="en-US" sz="2757">
                <a:solidFill>
                  <a:srgbClr val="000000"/>
                </a:solidFill>
                <a:latin typeface="Calibri (MS)"/>
                <a:ea typeface="Calibri (MS)"/>
                <a:cs typeface="Calibri (MS)"/>
                <a:sym typeface="Calibri (MS)"/>
              </a:rPr>
              <a:t>     </a:t>
            </a:r>
            <a:r>
              <a:rPr lang="en-US" sz="2757" u="sng">
                <a:solidFill>
                  <a:srgbClr val="004AAD"/>
                </a:solidFill>
                <a:latin typeface="Calibri (MS)"/>
                <a:ea typeface="Calibri (MS)"/>
                <a:cs typeface="Calibri (MS)"/>
                <a:sym typeface="Calibri (MS)"/>
                <a:hlinkClick r:id="rId3" tooltip="http://www.ilchf.org/"/>
              </a:rPr>
              <a:t>www.ilchf.org</a:t>
            </a:r>
          </a:p>
          <a:p>
            <a:pPr algn="l">
              <a:lnSpc>
                <a:spcPts val="3860"/>
              </a:lnSpc>
            </a:pPr>
            <a:r>
              <a:rPr lang="en-US" sz="2757">
                <a:solidFill>
                  <a:srgbClr val="000000"/>
                </a:solidFill>
                <a:latin typeface="Calibri (MS)"/>
                <a:ea typeface="Calibri (MS)"/>
                <a:cs typeface="Calibri (MS)"/>
                <a:sym typeface="Calibri (MS)"/>
              </a:rPr>
              <a:t> </a:t>
            </a:r>
          </a:p>
          <a:p>
            <a:pPr algn="l">
              <a:lnSpc>
                <a:spcPts val="3860"/>
              </a:lnSpc>
            </a:pPr>
            <a:r>
              <a:rPr lang="en-US" sz="2757" b="1">
                <a:solidFill>
                  <a:schemeClr val="bg1">
                    <a:lumMod val="50000"/>
                  </a:schemeClr>
                </a:solidFill>
                <a:latin typeface="Calibri (MS) Bold"/>
                <a:ea typeface="Calibri (MS) Bold"/>
                <a:cs typeface="Calibri (MS) Bold"/>
                <a:sym typeface="Calibri (MS) Bold"/>
              </a:rPr>
              <a:t>For questions related to Oral Health Initiatives, please contact:     </a:t>
            </a:r>
          </a:p>
          <a:p>
            <a:pPr algn="l">
              <a:lnSpc>
                <a:spcPts val="3860"/>
              </a:lnSpc>
            </a:pPr>
            <a:r>
              <a:rPr lang="en-US" sz="2757">
                <a:solidFill>
                  <a:schemeClr val="bg1">
                    <a:lumMod val="50000"/>
                  </a:schemeClr>
                </a:solidFill>
                <a:latin typeface="Calibri (MS)"/>
                <a:ea typeface="Calibri (MS)"/>
                <a:cs typeface="Calibri (MS)"/>
                <a:sym typeface="Calibri (MS)"/>
              </a:rPr>
              <a:t>Zach Wilder, Associate Program Officer </a:t>
            </a:r>
            <a:r>
              <a:rPr lang="en-US" sz="2757" u="sng">
                <a:solidFill>
                  <a:srgbClr val="004AAD"/>
                </a:solidFill>
                <a:latin typeface="Calibri (MS)"/>
                <a:ea typeface="Calibri (MS)"/>
                <a:cs typeface="Calibri (MS)"/>
                <a:sym typeface="Calibri (MS)"/>
                <a:hlinkClick r:id="rId4" tooltip="mailto:zacharywilder@ilchf.org"/>
              </a:rPr>
              <a:t>zacharywilder@ilchf.org</a:t>
            </a:r>
          </a:p>
          <a:p>
            <a:pPr algn="l">
              <a:lnSpc>
                <a:spcPts val="3860"/>
              </a:lnSpc>
            </a:pPr>
            <a:endParaRPr lang="en-US" sz="2757" u="sng">
              <a:solidFill>
                <a:srgbClr val="004AAD"/>
              </a:solidFill>
              <a:latin typeface="Calibri (MS)"/>
              <a:ea typeface="Calibri (MS)"/>
              <a:cs typeface="Calibri (MS)"/>
              <a:sym typeface="Calibri (MS)"/>
              <a:hlinkClick r:id="rId4" tooltip="mailto:zacharywilder@ilchf.org"/>
            </a:endParaRPr>
          </a:p>
          <a:p>
            <a:pPr algn="l">
              <a:lnSpc>
                <a:spcPts val="3860"/>
              </a:lnSpc>
            </a:pPr>
            <a:r>
              <a:rPr lang="en-US" sz="2757" b="1">
                <a:solidFill>
                  <a:schemeClr val="bg1">
                    <a:lumMod val="50000"/>
                  </a:schemeClr>
                </a:solidFill>
                <a:latin typeface="Calibri (MS) Bold"/>
                <a:ea typeface="Calibri (MS) Bold"/>
                <a:cs typeface="Calibri (MS) Bold"/>
                <a:sym typeface="Calibri (MS) Bold"/>
              </a:rPr>
              <a:t>For technical assistance related to this RFP, please contact: </a:t>
            </a:r>
            <a:r>
              <a:rPr lang="en-US" sz="2757">
                <a:solidFill>
                  <a:schemeClr val="bg1">
                    <a:lumMod val="50000"/>
                  </a:schemeClr>
                </a:solidFill>
                <a:latin typeface="Calibri (MS)"/>
                <a:ea typeface="Calibri (MS)"/>
                <a:cs typeface="Calibri (MS)"/>
                <a:sym typeface="Calibri (MS)"/>
              </a:rPr>
              <a:t> </a:t>
            </a:r>
          </a:p>
          <a:p>
            <a:pPr algn="l">
              <a:lnSpc>
                <a:spcPts val="3860"/>
              </a:lnSpc>
            </a:pPr>
            <a:r>
              <a:rPr lang="en-US" sz="2757">
                <a:solidFill>
                  <a:schemeClr val="bg1">
                    <a:lumMod val="50000"/>
                  </a:schemeClr>
                </a:solidFill>
                <a:latin typeface="Calibri (MS)"/>
                <a:ea typeface="Calibri (MS)"/>
                <a:cs typeface="Calibri (MS)"/>
                <a:sym typeface="Calibri (MS)"/>
              </a:rPr>
              <a:t>Nedranae Hunt, Senior Manager of Grants and Administration </a:t>
            </a:r>
            <a:r>
              <a:rPr lang="en-US" sz="2757" u="sng">
                <a:solidFill>
                  <a:srgbClr val="004AAD"/>
                </a:solidFill>
                <a:latin typeface="Calibri (MS)"/>
                <a:ea typeface="Calibri (MS)"/>
                <a:cs typeface="Calibri (MS)"/>
                <a:sym typeface="Calibri (MS)"/>
                <a:hlinkClick r:id="rId5" tooltip="mailto:nedranaehunt@ilchf.org"/>
              </a:rPr>
              <a:t>nedranaehunt@ilchf.org</a:t>
            </a:r>
            <a:r>
              <a:rPr lang="en-US" sz="2757">
                <a:solidFill>
                  <a:srgbClr val="000000"/>
                </a:solidFill>
                <a:latin typeface="Calibri (MS)"/>
                <a:ea typeface="Calibri (MS)"/>
                <a:cs typeface="Calibri (MS)"/>
                <a:sym typeface="Calibri (MS)"/>
              </a:rPr>
              <a:t>    </a:t>
            </a:r>
          </a:p>
          <a:p>
            <a:pPr algn="l">
              <a:lnSpc>
                <a:spcPts val="3860"/>
              </a:lnSpc>
            </a:pPr>
            <a:endParaRPr lang="en-US" sz="2757">
              <a:solidFill>
                <a:srgbClr val="000000"/>
              </a:solidFill>
              <a:latin typeface="Calibri (MS)"/>
              <a:ea typeface="Calibri (MS)"/>
              <a:cs typeface="Calibri (MS)"/>
              <a:sym typeface="Calibri (MS)"/>
            </a:endParaRPr>
          </a:p>
        </p:txBody>
      </p:sp>
      <p:sp>
        <p:nvSpPr>
          <p:cNvPr id="5" name="Freeform 5"/>
          <p:cNvSpPr/>
          <p:nvPr/>
        </p:nvSpPr>
        <p:spPr>
          <a:xfrm flipH="1">
            <a:off x="14066138"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6"/>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9CA6"/>
        </a:solidFill>
        <a:effectLst/>
      </p:bgPr>
    </p:bg>
    <p:spTree>
      <p:nvGrpSpPr>
        <p:cNvPr id="1" name=""/>
        <p:cNvGrpSpPr/>
        <p:nvPr/>
      </p:nvGrpSpPr>
      <p:grpSpPr>
        <a:xfrm>
          <a:off x="0" y="0"/>
          <a:ext cx="0" cy="0"/>
          <a:chOff x="0" y="0"/>
          <a:chExt cx="0" cy="0"/>
        </a:xfrm>
      </p:grpSpPr>
      <p:sp>
        <p:nvSpPr>
          <p:cNvPr id="2" name="TextBox 2"/>
          <p:cNvSpPr txBox="1"/>
          <p:nvPr/>
        </p:nvSpPr>
        <p:spPr>
          <a:xfrm>
            <a:off x="7985909" y="4260981"/>
            <a:ext cx="10668000" cy="958116"/>
          </a:xfrm>
          <a:prstGeom prst="rect">
            <a:avLst/>
          </a:prstGeom>
        </p:spPr>
        <p:txBody>
          <a:bodyPr lIns="0" tIns="0" rIns="0" bIns="0" rtlCol="0" anchor="t">
            <a:spAutoFit/>
          </a:bodyPr>
          <a:lstStyle/>
          <a:p>
            <a:pPr algn="ctr">
              <a:lnSpc>
                <a:spcPts val="6480"/>
              </a:lnSpc>
            </a:pPr>
            <a:r>
              <a:rPr lang="en-US" sz="6000" b="1" spc="56">
                <a:solidFill>
                  <a:srgbClr val="FFFFFF"/>
                </a:solidFill>
                <a:latin typeface="Calibri (MS) Bold"/>
                <a:ea typeface="Calibri (MS) Bold"/>
                <a:cs typeface="Calibri (MS) Bold"/>
                <a:sym typeface="Calibri (MS) Bold"/>
              </a:rPr>
              <a:t>Thank You!</a:t>
            </a:r>
          </a:p>
        </p:txBody>
      </p:sp>
      <p:sp>
        <p:nvSpPr>
          <p:cNvPr id="3" name="TextBox 3"/>
          <p:cNvSpPr txBox="1"/>
          <p:nvPr/>
        </p:nvSpPr>
        <p:spPr>
          <a:xfrm>
            <a:off x="7985909" y="5637788"/>
            <a:ext cx="10668000" cy="559591"/>
          </a:xfrm>
          <a:prstGeom prst="rect">
            <a:avLst/>
          </a:prstGeom>
        </p:spPr>
        <p:txBody>
          <a:bodyPr lIns="0" tIns="0" rIns="0" bIns="0" rtlCol="0" anchor="t">
            <a:spAutoFit/>
          </a:bodyPr>
          <a:lstStyle/>
          <a:p>
            <a:pPr algn="ctr">
              <a:lnSpc>
                <a:spcPts val="3888"/>
              </a:lnSpc>
            </a:pPr>
            <a:r>
              <a:rPr lang="en-US" sz="3600" b="1" spc="33">
                <a:solidFill>
                  <a:srgbClr val="FFFFFF"/>
                </a:solidFill>
                <a:latin typeface="Calibri (MS) Bold"/>
                <a:ea typeface="Calibri (MS) Bold"/>
                <a:cs typeface="Calibri (MS) Bold"/>
                <a:sym typeface="Calibri (MS) Bold"/>
              </a:rPr>
              <a:t>Any Questions?</a:t>
            </a:r>
          </a:p>
        </p:txBody>
      </p:sp>
      <p:sp>
        <p:nvSpPr>
          <p:cNvPr id="4" name="Freeform 4"/>
          <p:cNvSpPr/>
          <p:nvPr/>
        </p:nvSpPr>
        <p:spPr>
          <a:xfrm>
            <a:off x="13155205" y="8315786"/>
            <a:ext cx="4790580" cy="1678229"/>
          </a:xfrm>
          <a:custGeom>
            <a:avLst/>
            <a:gdLst/>
            <a:ahLst/>
            <a:cxnLst/>
            <a:rect l="l" t="t" r="r" b="b"/>
            <a:pathLst>
              <a:path w="4790580" h="1678229">
                <a:moveTo>
                  <a:pt x="0" y="0"/>
                </a:moveTo>
                <a:lnTo>
                  <a:pt x="4790580" y="0"/>
                </a:lnTo>
                <a:lnTo>
                  <a:pt x="4790580" y="1678229"/>
                </a:lnTo>
                <a:lnTo>
                  <a:pt x="0" y="1678229"/>
                </a:lnTo>
                <a:lnTo>
                  <a:pt x="0" y="0"/>
                </a:lnTo>
                <a:close/>
              </a:path>
            </a:pathLst>
          </a:custGeom>
          <a:blipFill>
            <a:blip r:embed="rId3"/>
            <a:stretch>
              <a:fillRect/>
            </a:stretch>
          </a:blipFill>
        </p:spPr>
        <p:txBody>
          <a:bodyPr/>
          <a:lstStyle/>
          <a:p>
            <a:endParaRPr lang="en-US"/>
          </a:p>
        </p:txBody>
      </p:sp>
      <p:sp>
        <p:nvSpPr>
          <p:cNvPr id="5" name="Freeform 5"/>
          <p:cNvSpPr/>
          <p:nvPr/>
        </p:nvSpPr>
        <p:spPr>
          <a:xfrm>
            <a:off x="0" y="489834"/>
            <a:ext cx="9308834" cy="9797166"/>
          </a:xfrm>
          <a:custGeom>
            <a:avLst/>
            <a:gdLst/>
            <a:ahLst/>
            <a:cxnLst/>
            <a:rect l="l" t="t" r="r" b="b"/>
            <a:pathLst>
              <a:path w="9308834" h="9797166">
                <a:moveTo>
                  <a:pt x="0" y="0"/>
                </a:moveTo>
                <a:lnTo>
                  <a:pt x="9308834" y="0"/>
                </a:lnTo>
                <a:lnTo>
                  <a:pt x="9308834" y="9797166"/>
                </a:lnTo>
                <a:lnTo>
                  <a:pt x="0" y="979716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Agenda</a:t>
            </a:r>
          </a:p>
        </p:txBody>
      </p:sp>
      <p:grpSp>
        <p:nvGrpSpPr>
          <p:cNvPr id="4" name="Group 4"/>
          <p:cNvGrpSpPr/>
          <p:nvPr/>
        </p:nvGrpSpPr>
        <p:grpSpPr>
          <a:xfrm>
            <a:off x="9686856" y="1634403"/>
            <a:ext cx="8371356" cy="8393189"/>
            <a:chOff x="0" y="0"/>
            <a:chExt cx="11161809" cy="11190918"/>
          </a:xfrm>
        </p:grpSpPr>
        <p:grpSp>
          <p:nvGrpSpPr>
            <p:cNvPr id="5" name="Group 5"/>
            <p:cNvGrpSpPr/>
            <p:nvPr/>
          </p:nvGrpSpPr>
          <p:grpSpPr>
            <a:xfrm>
              <a:off x="0" y="0"/>
              <a:ext cx="11161809" cy="11190918"/>
              <a:chOff x="0" y="0"/>
              <a:chExt cx="810686" cy="812800"/>
            </a:xfrm>
          </p:grpSpPr>
          <p:sp>
            <p:nvSpPr>
              <p:cNvPr id="6" name="Freeform 6"/>
              <p:cNvSpPr/>
              <p:nvPr/>
            </p:nvSpPr>
            <p:spPr>
              <a:xfrm>
                <a:off x="0" y="0"/>
                <a:ext cx="810686" cy="812800"/>
              </a:xfrm>
              <a:custGeom>
                <a:avLst/>
                <a:gdLst/>
                <a:ahLst/>
                <a:cxnLst/>
                <a:rect l="l" t="t" r="r" b="b"/>
                <a:pathLst>
                  <a:path w="810686" h="812800">
                    <a:moveTo>
                      <a:pt x="405343" y="0"/>
                    </a:moveTo>
                    <a:cubicBezTo>
                      <a:pt x="181478" y="0"/>
                      <a:pt x="0" y="181951"/>
                      <a:pt x="0" y="406400"/>
                    </a:cubicBezTo>
                    <a:cubicBezTo>
                      <a:pt x="0" y="630849"/>
                      <a:pt x="181478" y="812800"/>
                      <a:pt x="405343" y="812800"/>
                    </a:cubicBezTo>
                    <a:cubicBezTo>
                      <a:pt x="629208" y="812800"/>
                      <a:pt x="810686" y="630849"/>
                      <a:pt x="810686" y="406400"/>
                    </a:cubicBezTo>
                    <a:cubicBezTo>
                      <a:pt x="810686" y="181951"/>
                      <a:pt x="629208" y="0"/>
                      <a:pt x="405343" y="0"/>
                    </a:cubicBezTo>
                    <a:close/>
                  </a:path>
                </a:pathLst>
              </a:custGeom>
              <a:gradFill rotWithShape="1">
                <a:gsLst>
                  <a:gs pos="0">
                    <a:srgbClr val="64BCE2">
                      <a:alpha val="100000"/>
                    </a:srgbClr>
                  </a:gs>
                  <a:gs pos="50000">
                    <a:srgbClr val="89B9DB">
                      <a:alpha val="100000"/>
                    </a:srgbClr>
                  </a:gs>
                  <a:gs pos="100000">
                    <a:srgbClr val="123C63">
                      <a:alpha val="100000"/>
                    </a:srgbClr>
                  </a:gs>
                </a:gsLst>
                <a:lin ang="5400000"/>
              </a:gradFill>
            </p:spPr>
            <p:txBody>
              <a:bodyPr/>
              <a:lstStyle/>
              <a:p>
                <a:endParaRPr lang="en-US"/>
              </a:p>
            </p:txBody>
          </p:sp>
          <p:sp>
            <p:nvSpPr>
              <p:cNvPr id="7" name="TextBox 7"/>
              <p:cNvSpPr txBox="1"/>
              <p:nvPr/>
            </p:nvSpPr>
            <p:spPr>
              <a:xfrm>
                <a:off x="76002" y="57150"/>
                <a:ext cx="658682" cy="679450"/>
              </a:xfrm>
              <a:prstGeom prst="rect">
                <a:avLst/>
              </a:prstGeom>
            </p:spPr>
            <p:txBody>
              <a:bodyPr lIns="42590" tIns="42590" rIns="42590" bIns="42590" rtlCol="0" anchor="ctr"/>
              <a:lstStyle/>
              <a:p>
                <a:pPr algn="ctr">
                  <a:lnSpc>
                    <a:spcPts val="1643"/>
                  </a:lnSpc>
                  <a:spcBef>
                    <a:spcPct val="0"/>
                  </a:spcBef>
                </a:pPr>
                <a:endParaRPr/>
              </a:p>
            </p:txBody>
          </p:sp>
        </p:grpSp>
        <p:grpSp>
          <p:nvGrpSpPr>
            <p:cNvPr id="8" name="Group 8"/>
            <p:cNvGrpSpPr>
              <a:grpSpLocks noChangeAspect="1"/>
            </p:cNvGrpSpPr>
            <p:nvPr/>
          </p:nvGrpSpPr>
          <p:grpSpPr>
            <a:xfrm>
              <a:off x="199803" y="214358"/>
              <a:ext cx="10762203" cy="10762203"/>
              <a:chOff x="0" y="0"/>
              <a:chExt cx="6350000" cy="6350000"/>
            </a:xfrm>
          </p:grpSpPr>
          <p:sp>
            <p:nvSpPr>
              <p:cNvPr id="9" name="Freeform 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l="-25046" r="-25046"/>
                </a:stretch>
              </a:blipFill>
            </p:spPr>
            <p:txBody>
              <a:bodyPr/>
              <a:lstStyle/>
              <a:p>
                <a:endParaRPr lang="en-US"/>
              </a:p>
            </p:txBody>
          </p:sp>
          <p:sp>
            <p:nvSpPr>
              <p:cNvPr id="10" name="Freeform 1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FFFF"/>
              </a:solidFill>
            </p:spPr>
            <p:txBody>
              <a:bodyPr/>
              <a:lstStyle/>
              <a:p>
                <a:endParaRPr lang="en-US"/>
              </a:p>
            </p:txBody>
          </p:sp>
        </p:grpSp>
      </p:grpSp>
      <p:sp>
        <p:nvSpPr>
          <p:cNvPr id="11" name="TextBox 11"/>
          <p:cNvSpPr txBox="1"/>
          <p:nvPr/>
        </p:nvSpPr>
        <p:spPr>
          <a:xfrm>
            <a:off x="783268" y="2449934"/>
            <a:ext cx="8772441" cy="5856605"/>
          </a:xfrm>
          <a:prstGeom prst="rect">
            <a:avLst/>
          </a:prstGeom>
        </p:spPr>
        <p:txBody>
          <a:bodyPr lIns="0" tIns="0" rIns="0" bIns="0" rtlCol="0" anchor="t">
            <a:spAutoFit/>
          </a:bodyPr>
          <a:lstStyle/>
          <a:p>
            <a:pPr marL="690881" lvl="1" indent="-345440" algn="l">
              <a:lnSpc>
                <a:spcPts val="4000"/>
              </a:lnSpc>
              <a:buFont typeface="Arial"/>
              <a:buChar char="•"/>
            </a:pPr>
            <a:r>
              <a:rPr lang="en-US" sz="3200">
                <a:solidFill>
                  <a:schemeClr val="bg1">
                    <a:lumMod val="50000"/>
                  </a:schemeClr>
                </a:solidFill>
                <a:latin typeface="Calibri (MS)"/>
                <a:ea typeface="Calibri (MS)"/>
                <a:cs typeface="Calibri (MS)"/>
                <a:sym typeface="Calibri (MS)"/>
              </a:rPr>
              <a:t>Overview of the Funding Opportunity</a:t>
            </a:r>
          </a:p>
          <a:p>
            <a:pPr algn="l">
              <a:lnSpc>
                <a:spcPts val="4000"/>
              </a:lnSpc>
            </a:pPr>
            <a:endParaRPr lang="en-US" sz="3200">
              <a:solidFill>
                <a:schemeClr val="bg1">
                  <a:lumMod val="50000"/>
                </a:schemeClr>
              </a:solidFill>
              <a:latin typeface="Calibri (MS)"/>
              <a:ea typeface="Calibri (MS)"/>
              <a:cs typeface="Calibri (MS)"/>
              <a:sym typeface="Calibri (MS)"/>
            </a:endParaRPr>
          </a:p>
          <a:p>
            <a:pPr marL="690881" lvl="1" indent="-345440" algn="l">
              <a:lnSpc>
                <a:spcPts val="4000"/>
              </a:lnSpc>
              <a:buFont typeface="Arial"/>
              <a:buChar char="•"/>
            </a:pPr>
            <a:r>
              <a:rPr lang="en-US" sz="3200" err="1">
                <a:solidFill>
                  <a:schemeClr val="bg1">
                    <a:lumMod val="50000"/>
                  </a:schemeClr>
                </a:solidFill>
                <a:latin typeface="Calibri (MS)"/>
                <a:ea typeface="Calibri (MS)"/>
                <a:cs typeface="Calibri (MS)"/>
                <a:sym typeface="Calibri (MS)"/>
              </a:rPr>
              <a:t>IPHA</a:t>
            </a:r>
            <a:r>
              <a:rPr lang="en-US" sz="3200">
                <a:solidFill>
                  <a:schemeClr val="bg1">
                    <a:lumMod val="50000"/>
                  </a:schemeClr>
                </a:solidFill>
                <a:latin typeface="Calibri (MS)"/>
                <a:ea typeface="Calibri (MS)"/>
                <a:cs typeface="Calibri (MS)"/>
                <a:sym typeface="Calibri (MS)"/>
              </a:rPr>
              <a:t>: Community Health Worker Training</a:t>
            </a:r>
          </a:p>
          <a:p>
            <a:pPr marL="1122688" lvl="2" indent="-374229" algn="l">
              <a:lnSpc>
                <a:spcPts val="3250"/>
              </a:lnSpc>
              <a:buFont typeface="Arial"/>
              <a:buChar char="⚬"/>
            </a:pPr>
            <a:r>
              <a:rPr lang="en-US" sz="2600">
                <a:solidFill>
                  <a:schemeClr val="bg1">
                    <a:lumMod val="50000"/>
                  </a:schemeClr>
                </a:solidFill>
                <a:latin typeface="Calibri (MS)"/>
                <a:ea typeface="Calibri (MS)"/>
                <a:cs typeface="Calibri (MS)"/>
                <a:sym typeface="Calibri (MS)"/>
              </a:rPr>
              <a:t>Tracey Smith, DNP, </a:t>
            </a:r>
            <a:r>
              <a:rPr lang="en-US" sz="2600" err="1">
                <a:solidFill>
                  <a:schemeClr val="bg1">
                    <a:lumMod val="50000"/>
                  </a:schemeClr>
                </a:solidFill>
                <a:latin typeface="Calibri (MS)"/>
                <a:ea typeface="Calibri (MS)"/>
                <a:cs typeface="Calibri (MS)"/>
                <a:sym typeface="Calibri (MS)"/>
              </a:rPr>
              <a:t>CHW</a:t>
            </a:r>
            <a:endParaRPr lang="en-US" sz="2600">
              <a:solidFill>
                <a:schemeClr val="bg1">
                  <a:lumMod val="50000"/>
                </a:schemeClr>
              </a:solidFill>
              <a:latin typeface="Calibri (MS)"/>
              <a:ea typeface="Calibri (MS)"/>
              <a:cs typeface="Calibri (MS)"/>
              <a:sym typeface="Calibri (MS)"/>
            </a:endParaRPr>
          </a:p>
          <a:p>
            <a:pPr algn="l">
              <a:lnSpc>
                <a:spcPts val="3250"/>
              </a:lnSpc>
            </a:pPr>
            <a:endParaRPr lang="en-US" sz="2600">
              <a:solidFill>
                <a:schemeClr val="bg1">
                  <a:lumMod val="50000"/>
                </a:schemeClr>
              </a:solidFill>
              <a:latin typeface="Calibri (MS)"/>
              <a:ea typeface="Calibri (MS)"/>
              <a:cs typeface="Calibri (MS)"/>
              <a:sym typeface="Calibri (MS)"/>
            </a:endParaRPr>
          </a:p>
          <a:p>
            <a:pPr marL="690881" lvl="1" indent="-345440" algn="l">
              <a:lnSpc>
                <a:spcPts val="4000"/>
              </a:lnSpc>
              <a:buFont typeface="Arial"/>
              <a:buChar char="•"/>
            </a:pPr>
            <a:r>
              <a:rPr lang="en-US" sz="3200">
                <a:solidFill>
                  <a:schemeClr val="bg1">
                    <a:lumMod val="50000"/>
                  </a:schemeClr>
                </a:solidFill>
                <a:latin typeface="Calibri (MS)"/>
                <a:ea typeface="Calibri (MS)"/>
                <a:cs typeface="Calibri (MS)"/>
                <a:sym typeface="Calibri (MS)"/>
              </a:rPr>
              <a:t>IDPH: Technical Assistance Offered to Awarded Local Health Departments</a:t>
            </a:r>
          </a:p>
          <a:p>
            <a:pPr marL="1209045" lvl="2" indent="-403015" algn="l">
              <a:lnSpc>
                <a:spcPts val="3500"/>
              </a:lnSpc>
              <a:buFont typeface="Arial"/>
              <a:buChar char="⚬"/>
            </a:pPr>
            <a:r>
              <a:rPr lang="en-US" sz="2800">
                <a:solidFill>
                  <a:schemeClr val="bg1">
                    <a:lumMod val="50000"/>
                  </a:schemeClr>
                </a:solidFill>
                <a:latin typeface="Calibri (MS)"/>
                <a:ea typeface="Calibri (MS)"/>
                <a:cs typeface="Calibri (MS)"/>
                <a:sym typeface="Calibri (MS)"/>
              </a:rPr>
              <a:t>Sherri Foran, </a:t>
            </a:r>
            <a:r>
              <a:rPr lang="en-US" sz="2800" err="1">
                <a:solidFill>
                  <a:schemeClr val="bg1">
                    <a:lumMod val="50000"/>
                  </a:schemeClr>
                </a:solidFill>
                <a:latin typeface="Calibri (MS)"/>
                <a:ea typeface="Calibri (MS)"/>
                <a:cs typeface="Calibri (MS)"/>
                <a:sym typeface="Calibri (MS)"/>
              </a:rPr>
              <a:t>RDH</a:t>
            </a:r>
            <a:r>
              <a:rPr lang="en-US" sz="2800">
                <a:solidFill>
                  <a:schemeClr val="bg1">
                    <a:lumMod val="50000"/>
                  </a:schemeClr>
                </a:solidFill>
                <a:latin typeface="Calibri (MS)"/>
                <a:ea typeface="Calibri (MS)"/>
                <a:cs typeface="Calibri (MS)"/>
                <a:sym typeface="Calibri (MS)"/>
              </a:rPr>
              <a:t>, </a:t>
            </a:r>
            <a:r>
              <a:rPr lang="en-US" sz="2800" err="1">
                <a:solidFill>
                  <a:schemeClr val="bg1">
                    <a:lumMod val="50000"/>
                  </a:schemeClr>
                </a:solidFill>
                <a:latin typeface="Calibri (MS)"/>
                <a:ea typeface="Calibri (MS)"/>
                <a:cs typeface="Calibri (MS)"/>
                <a:sym typeface="Calibri (MS)"/>
              </a:rPr>
              <a:t>BSDH</a:t>
            </a:r>
            <a:r>
              <a:rPr lang="en-US" sz="2800">
                <a:solidFill>
                  <a:schemeClr val="bg1">
                    <a:lumMod val="50000"/>
                  </a:schemeClr>
                </a:solidFill>
                <a:latin typeface="Calibri (MS)"/>
                <a:ea typeface="Calibri (MS)"/>
                <a:cs typeface="Calibri (MS)"/>
                <a:sym typeface="Calibri (MS)"/>
              </a:rPr>
              <a:t>, MPA, </a:t>
            </a:r>
            <a:r>
              <a:rPr lang="en-US" sz="2800" err="1">
                <a:solidFill>
                  <a:schemeClr val="bg1">
                    <a:lumMod val="50000"/>
                  </a:schemeClr>
                </a:solidFill>
                <a:latin typeface="Calibri (MS)"/>
                <a:ea typeface="Calibri (MS)"/>
                <a:cs typeface="Calibri (MS)"/>
                <a:sym typeface="Calibri (MS)"/>
              </a:rPr>
              <a:t>PHDH</a:t>
            </a:r>
            <a:endParaRPr lang="en-US" sz="2800">
              <a:solidFill>
                <a:schemeClr val="bg1">
                  <a:lumMod val="50000"/>
                </a:schemeClr>
              </a:solidFill>
              <a:latin typeface="Calibri (MS)"/>
              <a:ea typeface="Calibri (MS)"/>
              <a:cs typeface="Calibri (MS)"/>
              <a:sym typeface="Calibri (MS)"/>
            </a:endParaRPr>
          </a:p>
          <a:p>
            <a:pPr algn="l">
              <a:lnSpc>
                <a:spcPts val="4000"/>
              </a:lnSpc>
            </a:pPr>
            <a:endParaRPr lang="en-US" sz="2800">
              <a:solidFill>
                <a:schemeClr val="bg1">
                  <a:lumMod val="50000"/>
                </a:schemeClr>
              </a:solidFill>
              <a:latin typeface="Calibri (MS)"/>
              <a:ea typeface="Calibri (MS)"/>
              <a:cs typeface="Calibri (MS)"/>
              <a:sym typeface="Calibri (MS)"/>
            </a:endParaRPr>
          </a:p>
          <a:p>
            <a:pPr marL="690881" lvl="1" indent="-345440" algn="l">
              <a:lnSpc>
                <a:spcPts val="4000"/>
              </a:lnSpc>
              <a:buFont typeface="Arial"/>
              <a:buChar char="•"/>
            </a:pPr>
            <a:r>
              <a:rPr lang="en-US" sz="3200">
                <a:solidFill>
                  <a:schemeClr val="bg1">
                    <a:lumMod val="50000"/>
                  </a:schemeClr>
                </a:solidFill>
                <a:latin typeface="Calibri (MS)"/>
                <a:ea typeface="Calibri (MS)"/>
                <a:cs typeface="Calibri (MS)"/>
                <a:sym typeface="Calibri (MS)"/>
              </a:rPr>
              <a:t>Review of Application Process</a:t>
            </a:r>
          </a:p>
          <a:p>
            <a:pPr algn="l">
              <a:lnSpc>
                <a:spcPts val="4000"/>
              </a:lnSpc>
            </a:pPr>
            <a:endParaRPr lang="en-US" sz="3200">
              <a:solidFill>
                <a:schemeClr val="bg1">
                  <a:lumMod val="50000"/>
                </a:schemeClr>
              </a:solidFill>
              <a:latin typeface="Calibri (MS)"/>
              <a:ea typeface="Calibri (MS)"/>
              <a:cs typeface="Calibri (MS)"/>
              <a:sym typeface="Calibri (MS)"/>
            </a:endParaRPr>
          </a:p>
          <a:p>
            <a:pPr marL="690881" lvl="1" indent="-345440" algn="l">
              <a:lnSpc>
                <a:spcPts val="4000"/>
              </a:lnSpc>
              <a:buFont typeface="Arial"/>
              <a:buChar char="•"/>
            </a:pPr>
            <a:r>
              <a:rPr lang="en-US" sz="3200">
                <a:solidFill>
                  <a:schemeClr val="bg1">
                    <a:lumMod val="50000"/>
                  </a:schemeClr>
                </a:solidFill>
                <a:latin typeface="Calibri (MS)"/>
                <a:ea typeface="Calibri (MS)"/>
                <a:cs typeface="Calibri (MS)"/>
                <a:sym typeface="Calibri (MS)"/>
              </a:rPr>
              <a:t>Questions &amp; Answers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Freeform 3"/>
          <p:cNvSpPr/>
          <p:nvPr/>
        </p:nvSpPr>
        <p:spPr>
          <a:xfrm flipH="1">
            <a:off x="14056613" y="8765922"/>
            <a:ext cx="3916094" cy="1346068"/>
          </a:xfrm>
          <a:custGeom>
            <a:avLst/>
            <a:gdLst/>
            <a:ahLst/>
            <a:cxnLst/>
            <a:rect l="l" t="t" r="r" b="b"/>
            <a:pathLst>
              <a:path w="3916094" h="1346068">
                <a:moveTo>
                  <a:pt x="3916094" y="0"/>
                </a:moveTo>
                <a:lnTo>
                  <a:pt x="0" y="0"/>
                </a:lnTo>
                <a:lnTo>
                  <a:pt x="0" y="1346068"/>
                </a:lnTo>
                <a:lnTo>
                  <a:pt x="3916094" y="1346068"/>
                </a:lnTo>
                <a:lnTo>
                  <a:pt x="3916094" y="0"/>
                </a:lnTo>
                <a:close/>
              </a:path>
            </a:pathLst>
          </a:custGeom>
          <a:blipFill>
            <a:blip r:embed="rId3"/>
            <a:stretch>
              <a:fillRect/>
            </a:stretch>
          </a:blipFill>
        </p:spPr>
        <p:txBody>
          <a:bodyPr/>
          <a:lstStyle/>
          <a:p>
            <a:endParaRPr lang="en-US"/>
          </a:p>
        </p:txBody>
      </p:sp>
      <p:sp>
        <p:nvSpPr>
          <p:cNvPr id="4" name="TextBox 4"/>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ILCHF’s Founder - Former Attorney General Jim Ryan</a:t>
            </a:r>
          </a:p>
        </p:txBody>
      </p:sp>
      <p:sp>
        <p:nvSpPr>
          <p:cNvPr id="5" name="Freeform 5"/>
          <p:cNvSpPr/>
          <p:nvPr/>
        </p:nvSpPr>
        <p:spPr>
          <a:xfrm>
            <a:off x="11651998" y="1823416"/>
            <a:ext cx="5152201" cy="6112781"/>
          </a:xfrm>
          <a:custGeom>
            <a:avLst/>
            <a:gdLst/>
            <a:ahLst/>
            <a:cxnLst/>
            <a:rect l="l" t="t" r="r" b="b"/>
            <a:pathLst>
              <a:path w="5152201" h="6112781">
                <a:moveTo>
                  <a:pt x="0" y="0"/>
                </a:moveTo>
                <a:lnTo>
                  <a:pt x="5152201" y="0"/>
                </a:lnTo>
                <a:lnTo>
                  <a:pt x="5152201" y="6112781"/>
                </a:lnTo>
                <a:lnTo>
                  <a:pt x="0" y="6112781"/>
                </a:lnTo>
                <a:lnTo>
                  <a:pt x="0" y="0"/>
                </a:lnTo>
                <a:close/>
              </a:path>
            </a:pathLst>
          </a:custGeom>
          <a:blipFill>
            <a:blip r:embed="rId4"/>
            <a:stretch>
              <a:fillRect/>
            </a:stretch>
          </a:blipFill>
          <a:ln w="9525" cap="sq">
            <a:solidFill>
              <a:srgbClr val="000000"/>
            </a:solidFill>
            <a:prstDash val="solid"/>
            <a:miter/>
          </a:ln>
        </p:spPr>
        <p:txBody>
          <a:bodyPr/>
          <a:lstStyle/>
          <a:p>
            <a:endParaRPr lang="en-US"/>
          </a:p>
        </p:txBody>
      </p:sp>
      <p:sp>
        <p:nvSpPr>
          <p:cNvPr id="6" name="TextBox 6"/>
          <p:cNvSpPr txBox="1"/>
          <p:nvPr/>
        </p:nvSpPr>
        <p:spPr>
          <a:xfrm>
            <a:off x="1483801" y="2723709"/>
            <a:ext cx="8617827" cy="4907280"/>
          </a:xfrm>
          <a:prstGeom prst="rect">
            <a:avLst/>
          </a:prstGeom>
        </p:spPr>
        <p:txBody>
          <a:bodyPr lIns="0" tIns="0" rIns="0" bIns="0" rtlCol="0" anchor="t">
            <a:spAutoFit/>
          </a:bodyPr>
          <a:lstStyle/>
          <a:p>
            <a:pPr algn="l">
              <a:lnSpc>
                <a:spcPts val="4800"/>
              </a:lnSpc>
            </a:pPr>
            <a:r>
              <a:rPr lang="en-US" sz="3200">
                <a:solidFill>
                  <a:schemeClr val="bg1">
                    <a:lumMod val="50000"/>
                  </a:schemeClr>
                </a:solidFill>
                <a:latin typeface="Calibri (MS)"/>
                <a:ea typeface="Calibri (MS)"/>
                <a:cs typeface="Calibri (MS)"/>
                <a:sym typeface="Calibri (MS)"/>
              </a:rPr>
              <a:t>ILCHF was created in 2002 through an action of then Attorney General Jim Ryan and an Illinois insurance carrier.</a:t>
            </a:r>
          </a:p>
          <a:p>
            <a:pPr algn="l">
              <a:lnSpc>
                <a:spcPts val="4800"/>
              </a:lnSpc>
            </a:pPr>
            <a:endParaRPr lang="en-US" sz="3200">
              <a:solidFill>
                <a:schemeClr val="bg1">
                  <a:lumMod val="50000"/>
                </a:schemeClr>
              </a:solidFill>
              <a:latin typeface="Calibri (MS)"/>
              <a:ea typeface="Calibri (MS)"/>
              <a:cs typeface="Calibri (MS)"/>
              <a:sym typeface="Calibri (MS)"/>
            </a:endParaRPr>
          </a:p>
          <a:p>
            <a:pPr algn="l">
              <a:lnSpc>
                <a:spcPts val="4800"/>
              </a:lnSpc>
            </a:pPr>
            <a:r>
              <a:rPr lang="en-US" sz="3200">
                <a:solidFill>
                  <a:schemeClr val="bg1">
                    <a:lumMod val="50000"/>
                  </a:schemeClr>
                </a:solidFill>
                <a:latin typeface="Calibri (MS)"/>
                <a:ea typeface="Calibri (MS)"/>
                <a:cs typeface="Calibri (MS)"/>
                <a:sym typeface="Calibri (MS)"/>
              </a:rPr>
              <a:t>This action and a settlement of approximately </a:t>
            </a:r>
            <a:r>
              <a:rPr lang="en-US" sz="3200" b="1">
                <a:solidFill>
                  <a:srgbClr val="009CA6"/>
                </a:solidFill>
                <a:latin typeface="Calibri (MS) Bold"/>
                <a:ea typeface="Calibri (MS) Bold"/>
                <a:cs typeface="Calibri (MS) Bold"/>
                <a:sym typeface="Calibri (MS) Bold"/>
              </a:rPr>
              <a:t>$125 million</a:t>
            </a:r>
            <a:r>
              <a:rPr lang="en-US" sz="3200">
                <a:solidFill>
                  <a:srgbClr val="000000"/>
                </a:solidFill>
                <a:latin typeface="Calibri (MS)"/>
                <a:ea typeface="Calibri (MS)"/>
                <a:cs typeface="Calibri (MS)"/>
                <a:sym typeface="Calibri (MS)"/>
              </a:rPr>
              <a:t> </a:t>
            </a:r>
            <a:r>
              <a:rPr lang="en-US" sz="3200">
                <a:solidFill>
                  <a:schemeClr val="bg1">
                    <a:lumMod val="50000"/>
                  </a:schemeClr>
                </a:solidFill>
                <a:latin typeface="Calibri (MS)"/>
                <a:ea typeface="Calibri (MS)"/>
                <a:cs typeface="Calibri (MS)"/>
                <a:sym typeface="Calibri (MS)"/>
              </a:rPr>
              <a:t>established Illinois’ only private foundation focused solely on the health needs of children across the state.</a:t>
            </a:r>
          </a:p>
        </p:txBody>
      </p:sp>
      <p:sp>
        <p:nvSpPr>
          <p:cNvPr id="7" name="TextBox 7"/>
          <p:cNvSpPr txBox="1"/>
          <p:nvPr/>
        </p:nvSpPr>
        <p:spPr>
          <a:xfrm>
            <a:off x="11788652" y="7840947"/>
            <a:ext cx="5015548" cy="650237"/>
          </a:xfrm>
          <a:prstGeom prst="rect">
            <a:avLst/>
          </a:prstGeom>
        </p:spPr>
        <p:txBody>
          <a:bodyPr lIns="0" tIns="0" rIns="0" bIns="0" rtlCol="0" anchor="t">
            <a:spAutoFit/>
          </a:bodyPr>
          <a:lstStyle/>
          <a:p>
            <a:pPr algn="l">
              <a:lnSpc>
                <a:spcPts val="5200"/>
              </a:lnSpc>
            </a:pPr>
            <a:r>
              <a:rPr lang="en-US" sz="2600" i="1">
                <a:solidFill>
                  <a:srgbClr val="000000"/>
                </a:solidFill>
                <a:latin typeface="Calibri (MS) Italics"/>
                <a:ea typeface="Calibri (MS) Italics"/>
                <a:cs typeface="Calibri (MS) Italics"/>
                <a:sym typeface="Calibri (MS) Italics"/>
              </a:rPr>
              <a:t>Former IL Attorney General Jim Ryan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577337" y="1545732"/>
            <a:ext cx="6970967" cy="7195535"/>
          </a:xfrm>
          <a:custGeom>
            <a:avLst/>
            <a:gdLst/>
            <a:ahLst/>
            <a:cxnLst/>
            <a:rect l="l" t="t" r="r" b="b"/>
            <a:pathLst>
              <a:path w="6970967" h="7195535">
                <a:moveTo>
                  <a:pt x="0" y="0"/>
                </a:moveTo>
                <a:lnTo>
                  <a:pt x="6970967" y="0"/>
                </a:lnTo>
                <a:lnTo>
                  <a:pt x="6970967" y="7195536"/>
                </a:lnTo>
                <a:lnTo>
                  <a:pt x="0" y="7195536"/>
                </a:lnTo>
                <a:lnTo>
                  <a:pt x="0" y="0"/>
                </a:lnTo>
                <a:close/>
              </a:path>
            </a:pathLst>
          </a:custGeom>
          <a:blipFill>
            <a:blip r:embed="rId4"/>
            <a:stretch>
              <a:fillRect/>
            </a:stretch>
          </a:blipFill>
        </p:spPr>
        <p:txBody>
          <a:bodyPr/>
          <a:lstStyle/>
          <a:p>
            <a:endParaRPr lang="en-US"/>
          </a:p>
        </p:txBody>
      </p:sp>
      <p:sp>
        <p:nvSpPr>
          <p:cNvPr id="4" name="Freeform 4"/>
          <p:cNvSpPr/>
          <p:nvPr/>
        </p:nvSpPr>
        <p:spPr>
          <a:xfrm>
            <a:off x="14027773" y="8820411"/>
            <a:ext cx="3973775" cy="1237090"/>
          </a:xfrm>
          <a:custGeom>
            <a:avLst/>
            <a:gdLst/>
            <a:ahLst/>
            <a:cxnLst/>
            <a:rect l="l" t="t" r="r" b="b"/>
            <a:pathLst>
              <a:path w="3973775" h="1237090">
                <a:moveTo>
                  <a:pt x="0" y="0"/>
                </a:moveTo>
                <a:lnTo>
                  <a:pt x="3973775" y="0"/>
                </a:lnTo>
                <a:lnTo>
                  <a:pt x="3973775" y="1237090"/>
                </a:lnTo>
                <a:lnTo>
                  <a:pt x="0" y="123709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67" y="765866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AutoShape 3"/>
          <p:cNvSpPr/>
          <p:nvPr/>
        </p:nvSpPr>
        <p:spPr>
          <a:xfrm>
            <a:off x="1028767" y="2571190"/>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4" name="TextBox 4"/>
          <p:cNvSpPr txBox="1"/>
          <p:nvPr/>
        </p:nvSpPr>
        <p:spPr>
          <a:xfrm>
            <a:off x="4146145" y="4419600"/>
            <a:ext cx="9995709" cy="1362075"/>
          </a:xfrm>
          <a:prstGeom prst="rect">
            <a:avLst/>
          </a:prstGeom>
        </p:spPr>
        <p:txBody>
          <a:bodyPr lIns="0" tIns="0" rIns="0" bIns="0" rtlCol="0" anchor="t">
            <a:spAutoFit/>
          </a:bodyPr>
          <a:lstStyle/>
          <a:p>
            <a:pPr algn="ctr">
              <a:lnSpc>
                <a:spcPts val="5039"/>
              </a:lnSpc>
            </a:pPr>
            <a:r>
              <a:rPr lang="en-US" sz="4199" b="1" spc="39">
                <a:solidFill>
                  <a:srgbClr val="009FA9"/>
                </a:solidFill>
                <a:latin typeface="Calibri (MS) Bold"/>
                <a:ea typeface="Calibri (MS) Bold"/>
                <a:cs typeface="Calibri (MS) Bold"/>
                <a:sym typeface="Calibri (MS) Bold"/>
              </a:rPr>
              <a:t>The Need to Enhance Pathways to Oral Healthcare Services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Many Children are Experiencing Barriers to Oral Healthcare</a:t>
            </a:r>
          </a:p>
        </p:txBody>
      </p:sp>
      <p:grpSp>
        <p:nvGrpSpPr>
          <p:cNvPr id="4" name="Group 4"/>
          <p:cNvGrpSpPr/>
          <p:nvPr/>
        </p:nvGrpSpPr>
        <p:grpSpPr>
          <a:xfrm>
            <a:off x="1029295" y="3236980"/>
            <a:ext cx="4870053" cy="4687097"/>
            <a:chOff x="0" y="0"/>
            <a:chExt cx="6493405" cy="6249462"/>
          </a:xfrm>
        </p:grpSpPr>
        <p:grpSp>
          <p:nvGrpSpPr>
            <p:cNvPr id="5" name="Group 5"/>
            <p:cNvGrpSpPr/>
            <p:nvPr/>
          </p:nvGrpSpPr>
          <p:grpSpPr>
            <a:xfrm>
              <a:off x="0" y="0"/>
              <a:ext cx="6493405" cy="6249462"/>
              <a:chOff x="0" y="0"/>
              <a:chExt cx="1012708" cy="974663"/>
            </a:xfrm>
          </p:grpSpPr>
          <p:sp>
            <p:nvSpPr>
              <p:cNvPr id="6" name="Freeform 6"/>
              <p:cNvSpPr/>
              <p:nvPr/>
            </p:nvSpPr>
            <p:spPr>
              <a:xfrm>
                <a:off x="0" y="0"/>
                <a:ext cx="1012708" cy="974663"/>
              </a:xfrm>
              <a:custGeom>
                <a:avLst/>
                <a:gdLst/>
                <a:ahLst/>
                <a:cxnLst/>
                <a:rect l="l" t="t" r="r" b="b"/>
                <a:pathLst>
                  <a:path w="1012708" h="974663">
                    <a:moveTo>
                      <a:pt x="108291" y="0"/>
                    </a:moveTo>
                    <a:lnTo>
                      <a:pt x="904417" y="0"/>
                    </a:lnTo>
                    <a:cubicBezTo>
                      <a:pt x="964224" y="0"/>
                      <a:pt x="1012708" y="48484"/>
                      <a:pt x="1012708" y="108291"/>
                    </a:cubicBezTo>
                    <a:lnTo>
                      <a:pt x="1012708" y="866371"/>
                    </a:lnTo>
                    <a:cubicBezTo>
                      <a:pt x="1012708" y="926179"/>
                      <a:pt x="964224" y="974663"/>
                      <a:pt x="904417" y="974663"/>
                    </a:cubicBezTo>
                    <a:lnTo>
                      <a:pt x="108291" y="974663"/>
                    </a:lnTo>
                    <a:cubicBezTo>
                      <a:pt x="48484" y="974663"/>
                      <a:pt x="0" y="926179"/>
                      <a:pt x="0" y="866371"/>
                    </a:cubicBezTo>
                    <a:lnTo>
                      <a:pt x="0" y="108291"/>
                    </a:lnTo>
                    <a:cubicBezTo>
                      <a:pt x="0" y="48484"/>
                      <a:pt x="48484" y="0"/>
                      <a:pt x="108291" y="0"/>
                    </a:cubicBezTo>
                    <a:close/>
                  </a:path>
                </a:pathLst>
              </a:custGeom>
              <a:solidFill>
                <a:srgbClr val="009CA6"/>
              </a:solidFill>
            </p:spPr>
            <p:txBody>
              <a:bodyPr/>
              <a:lstStyle/>
              <a:p>
                <a:endParaRPr lang="en-US"/>
              </a:p>
            </p:txBody>
          </p:sp>
          <p:sp>
            <p:nvSpPr>
              <p:cNvPr id="7" name="TextBox 7"/>
              <p:cNvSpPr txBox="1"/>
              <p:nvPr/>
            </p:nvSpPr>
            <p:spPr>
              <a:xfrm>
                <a:off x="0" y="-38100"/>
                <a:ext cx="1012708" cy="101276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20395" y="331801"/>
              <a:ext cx="6052615" cy="5585861"/>
              <a:chOff x="0" y="0"/>
              <a:chExt cx="943963" cy="871168"/>
            </a:xfrm>
          </p:grpSpPr>
          <p:sp>
            <p:nvSpPr>
              <p:cNvPr id="9" name="Freeform 9"/>
              <p:cNvSpPr/>
              <p:nvPr/>
            </p:nvSpPr>
            <p:spPr>
              <a:xfrm>
                <a:off x="0" y="0"/>
                <a:ext cx="943963" cy="871168"/>
              </a:xfrm>
              <a:custGeom>
                <a:avLst/>
                <a:gdLst/>
                <a:ahLst/>
                <a:cxnLst/>
                <a:rect l="l" t="t" r="r" b="b"/>
                <a:pathLst>
                  <a:path w="943963" h="871168">
                    <a:moveTo>
                      <a:pt x="116178" y="0"/>
                    </a:moveTo>
                    <a:lnTo>
                      <a:pt x="827785" y="0"/>
                    </a:lnTo>
                    <a:cubicBezTo>
                      <a:pt x="858597" y="0"/>
                      <a:pt x="888147" y="12240"/>
                      <a:pt x="909935" y="34028"/>
                    </a:cubicBezTo>
                    <a:cubicBezTo>
                      <a:pt x="931722" y="55815"/>
                      <a:pt x="943963" y="85366"/>
                      <a:pt x="943963" y="116178"/>
                    </a:cubicBezTo>
                    <a:lnTo>
                      <a:pt x="943963" y="754990"/>
                    </a:lnTo>
                    <a:cubicBezTo>
                      <a:pt x="943963" y="785802"/>
                      <a:pt x="931722" y="815353"/>
                      <a:pt x="909935" y="837140"/>
                    </a:cubicBezTo>
                    <a:cubicBezTo>
                      <a:pt x="888147" y="858928"/>
                      <a:pt x="858597" y="871168"/>
                      <a:pt x="827785" y="871168"/>
                    </a:cubicBezTo>
                    <a:lnTo>
                      <a:pt x="116178" y="871168"/>
                    </a:lnTo>
                    <a:cubicBezTo>
                      <a:pt x="85366" y="871168"/>
                      <a:pt x="55815" y="858928"/>
                      <a:pt x="34028" y="837140"/>
                    </a:cubicBezTo>
                    <a:cubicBezTo>
                      <a:pt x="12240" y="815353"/>
                      <a:pt x="0" y="785802"/>
                      <a:pt x="0" y="754990"/>
                    </a:cubicBezTo>
                    <a:lnTo>
                      <a:pt x="0" y="116178"/>
                    </a:lnTo>
                    <a:cubicBezTo>
                      <a:pt x="0" y="85366"/>
                      <a:pt x="12240" y="55815"/>
                      <a:pt x="34028" y="34028"/>
                    </a:cubicBezTo>
                    <a:cubicBezTo>
                      <a:pt x="55815" y="12240"/>
                      <a:pt x="85366" y="0"/>
                      <a:pt x="116178" y="0"/>
                    </a:cubicBezTo>
                    <a:close/>
                  </a:path>
                </a:pathLst>
              </a:custGeom>
              <a:solidFill>
                <a:srgbClr val="FCFDFD"/>
              </a:solidFill>
            </p:spPr>
            <p:txBody>
              <a:bodyPr/>
              <a:lstStyle/>
              <a:p>
                <a:endParaRPr lang="en-US"/>
              </a:p>
            </p:txBody>
          </p:sp>
          <p:sp>
            <p:nvSpPr>
              <p:cNvPr id="10" name="TextBox 10"/>
              <p:cNvSpPr txBox="1"/>
              <p:nvPr/>
            </p:nvSpPr>
            <p:spPr>
              <a:xfrm>
                <a:off x="0" y="-38100"/>
                <a:ext cx="943963" cy="909268"/>
              </a:xfrm>
              <a:prstGeom prst="rect">
                <a:avLst/>
              </a:prstGeom>
            </p:spPr>
            <p:txBody>
              <a:bodyPr lIns="50800" tIns="50800" rIns="50800" bIns="50800" rtlCol="0" anchor="ctr"/>
              <a:lstStyle/>
              <a:p>
                <a:pPr algn="ctr">
                  <a:lnSpc>
                    <a:spcPts val="2659"/>
                  </a:lnSpc>
                </a:pPr>
                <a:endParaRPr/>
              </a:p>
            </p:txBody>
          </p:sp>
        </p:grpSp>
      </p:grpSp>
      <p:sp>
        <p:nvSpPr>
          <p:cNvPr id="11" name="TextBox 11"/>
          <p:cNvSpPr txBox="1"/>
          <p:nvPr/>
        </p:nvSpPr>
        <p:spPr>
          <a:xfrm>
            <a:off x="1413779" y="5984624"/>
            <a:ext cx="4101084" cy="1410335"/>
          </a:xfrm>
          <a:prstGeom prst="rect">
            <a:avLst/>
          </a:prstGeom>
        </p:spPr>
        <p:txBody>
          <a:bodyPr lIns="0" tIns="0" rIns="0" bIns="0" rtlCol="0" anchor="t">
            <a:spAutoFit/>
          </a:bodyPr>
          <a:lstStyle/>
          <a:p>
            <a:pPr algn="ctr">
              <a:lnSpc>
                <a:spcPts val="3640"/>
              </a:lnSpc>
              <a:spcBef>
                <a:spcPct val="0"/>
              </a:spcBef>
            </a:pPr>
            <a:r>
              <a:rPr lang="en-US" sz="2600">
                <a:solidFill>
                  <a:srgbClr val="F79B2E"/>
                </a:solidFill>
                <a:latin typeface="Calibri (MS)"/>
                <a:ea typeface="Calibri (MS)"/>
                <a:cs typeface="Calibri (MS)"/>
                <a:sym typeface="Calibri (MS)"/>
              </a:rPr>
              <a:t>children enrolled in Medicaid have seen an oral healthcare provider in the last 12 months</a:t>
            </a:r>
          </a:p>
        </p:txBody>
      </p:sp>
      <p:sp>
        <p:nvSpPr>
          <p:cNvPr id="12" name="TextBox 12"/>
          <p:cNvSpPr txBox="1"/>
          <p:nvPr/>
        </p:nvSpPr>
        <p:spPr>
          <a:xfrm>
            <a:off x="1407739" y="4321791"/>
            <a:ext cx="4101084" cy="1539876"/>
          </a:xfrm>
          <a:prstGeom prst="rect">
            <a:avLst/>
          </a:prstGeom>
        </p:spPr>
        <p:txBody>
          <a:bodyPr lIns="0" tIns="0" rIns="0" bIns="0" rtlCol="0" anchor="t">
            <a:spAutoFit/>
          </a:bodyPr>
          <a:lstStyle/>
          <a:p>
            <a:pPr algn="ctr">
              <a:lnSpc>
                <a:spcPts val="11199"/>
              </a:lnSpc>
              <a:spcBef>
                <a:spcPct val="0"/>
              </a:spcBef>
            </a:pPr>
            <a:r>
              <a:rPr lang="en-US" sz="7999">
                <a:solidFill>
                  <a:srgbClr val="F79B2E"/>
                </a:solidFill>
                <a:latin typeface="Calibri (MS)"/>
                <a:ea typeface="Calibri (MS)"/>
                <a:cs typeface="Calibri (MS)"/>
                <a:sym typeface="Calibri (MS)"/>
              </a:rPr>
              <a:t>2 in 5</a:t>
            </a:r>
          </a:p>
        </p:txBody>
      </p:sp>
      <p:sp>
        <p:nvSpPr>
          <p:cNvPr id="13" name="TextBox 13"/>
          <p:cNvSpPr txBox="1"/>
          <p:nvPr/>
        </p:nvSpPr>
        <p:spPr>
          <a:xfrm>
            <a:off x="1417264" y="3921975"/>
            <a:ext cx="4097600" cy="495935"/>
          </a:xfrm>
          <a:prstGeom prst="rect">
            <a:avLst/>
          </a:prstGeom>
        </p:spPr>
        <p:txBody>
          <a:bodyPr lIns="0" tIns="0" rIns="0" bIns="0" rtlCol="0" anchor="t">
            <a:spAutoFit/>
          </a:bodyPr>
          <a:lstStyle/>
          <a:p>
            <a:pPr algn="ctr">
              <a:lnSpc>
                <a:spcPts val="3640"/>
              </a:lnSpc>
              <a:spcBef>
                <a:spcPct val="0"/>
              </a:spcBef>
            </a:pPr>
            <a:r>
              <a:rPr lang="en-US" sz="2600">
                <a:solidFill>
                  <a:srgbClr val="F79B2E"/>
                </a:solidFill>
                <a:latin typeface="Calibri (MS)"/>
                <a:ea typeface="Calibri (MS)"/>
                <a:cs typeface="Calibri (MS)"/>
                <a:sym typeface="Calibri (MS)"/>
              </a:rPr>
              <a:t>Only...</a:t>
            </a:r>
          </a:p>
        </p:txBody>
      </p:sp>
      <p:grpSp>
        <p:nvGrpSpPr>
          <p:cNvPr id="14" name="Group 14"/>
          <p:cNvGrpSpPr/>
          <p:nvPr/>
        </p:nvGrpSpPr>
        <p:grpSpPr>
          <a:xfrm>
            <a:off x="6708973" y="3236980"/>
            <a:ext cx="4870053" cy="4687097"/>
            <a:chOff x="0" y="0"/>
            <a:chExt cx="6493405" cy="6249462"/>
          </a:xfrm>
        </p:grpSpPr>
        <p:grpSp>
          <p:nvGrpSpPr>
            <p:cNvPr id="15" name="Group 15"/>
            <p:cNvGrpSpPr/>
            <p:nvPr/>
          </p:nvGrpSpPr>
          <p:grpSpPr>
            <a:xfrm>
              <a:off x="0" y="0"/>
              <a:ext cx="6493405" cy="6249462"/>
              <a:chOff x="0" y="0"/>
              <a:chExt cx="1012708" cy="974663"/>
            </a:xfrm>
          </p:grpSpPr>
          <p:sp>
            <p:nvSpPr>
              <p:cNvPr id="16" name="Freeform 16"/>
              <p:cNvSpPr/>
              <p:nvPr/>
            </p:nvSpPr>
            <p:spPr>
              <a:xfrm>
                <a:off x="0" y="0"/>
                <a:ext cx="1012708" cy="974663"/>
              </a:xfrm>
              <a:custGeom>
                <a:avLst/>
                <a:gdLst/>
                <a:ahLst/>
                <a:cxnLst/>
                <a:rect l="l" t="t" r="r" b="b"/>
                <a:pathLst>
                  <a:path w="1012708" h="974663">
                    <a:moveTo>
                      <a:pt x="108291" y="0"/>
                    </a:moveTo>
                    <a:lnTo>
                      <a:pt x="904417" y="0"/>
                    </a:lnTo>
                    <a:cubicBezTo>
                      <a:pt x="964224" y="0"/>
                      <a:pt x="1012708" y="48484"/>
                      <a:pt x="1012708" y="108291"/>
                    </a:cubicBezTo>
                    <a:lnTo>
                      <a:pt x="1012708" y="866371"/>
                    </a:lnTo>
                    <a:cubicBezTo>
                      <a:pt x="1012708" y="926179"/>
                      <a:pt x="964224" y="974663"/>
                      <a:pt x="904417" y="974663"/>
                    </a:cubicBezTo>
                    <a:lnTo>
                      <a:pt x="108291" y="974663"/>
                    </a:lnTo>
                    <a:cubicBezTo>
                      <a:pt x="48484" y="974663"/>
                      <a:pt x="0" y="926179"/>
                      <a:pt x="0" y="866371"/>
                    </a:cubicBezTo>
                    <a:lnTo>
                      <a:pt x="0" y="108291"/>
                    </a:lnTo>
                    <a:cubicBezTo>
                      <a:pt x="0" y="48484"/>
                      <a:pt x="48484" y="0"/>
                      <a:pt x="108291" y="0"/>
                    </a:cubicBezTo>
                    <a:close/>
                  </a:path>
                </a:pathLst>
              </a:custGeom>
              <a:solidFill>
                <a:srgbClr val="009CA6"/>
              </a:solidFill>
            </p:spPr>
            <p:txBody>
              <a:bodyPr/>
              <a:lstStyle/>
              <a:p>
                <a:endParaRPr lang="en-US"/>
              </a:p>
            </p:txBody>
          </p:sp>
          <p:sp>
            <p:nvSpPr>
              <p:cNvPr id="17" name="TextBox 17"/>
              <p:cNvSpPr txBox="1"/>
              <p:nvPr/>
            </p:nvSpPr>
            <p:spPr>
              <a:xfrm>
                <a:off x="0" y="-38100"/>
                <a:ext cx="1012708" cy="101276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20395" y="331801"/>
              <a:ext cx="6052615" cy="5585861"/>
              <a:chOff x="0" y="0"/>
              <a:chExt cx="943963" cy="871168"/>
            </a:xfrm>
          </p:grpSpPr>
          <p:sp>
            <p:nvSpPr>
              <p:cNvPr id="19" name="Freeform 19"/>
              <p:cNvSpPr/>
              <p:nvPr/>
            </p:nvSpPr>
            <p:spPr>
              <a:xfrm>
                <a:off x="0" y="0"/>
                <a:ext cx="943963" cy="871168"/>
              </a:xfrm>
              <a:custGeom>
                <a:avLst/>
                <a:gdLst/>
                <a:ahLst/>
                <a:cxnLst/>
                <a:rect l="l" t="t" r="r" b="b"/>
                <a:pathLst>
                  <a:path w="943963" h="871168">
                    <a:moveTo>
                      <a:pt x="116178" y="0"/>
                    </a:moveTo>
                    <a:lnTo>
                      <a:pt x="827785" y="0"/>
                    </a:lnTo>
                    <a:cubicBezTo>
                      <a:pt x="858597" y="0"/>
                      <a:pt x="888147" y="12240"/>
                      <a:pt x="909935" y="34028"/>
                    </a:cubicBezTo>
                    <a:cubicBezTo>
                      <a:pt x="931722" y="55815"/>
                      <a:pt x="943963" y="85366"/>
                      <a:pt x="943963" y="116178"/>
                    </a:cubicBezTo>
                    <a:lnTo>
                      <a:pt x="943963" y="754990"/>
                    </a:lnTo>
                    <a:cubicBezTo>
                      <a:pt x="943963" y="785802"/>
                      <a:pt x="931722" y="815353"/>
                      <a:pt x="909935" y="837140"/>
                    </a:cubicBezTo>
                    <a:cubicBezTo>
                      <a:pt x="888147" y="858928"/>
                      <a:pt x="858597" y="871168"/>
                      <a:pt x="827785" y="871168"/>
                    </a:cubicBezTo>
                    <a:lnTo>
                      <a:pt x="116178" y="871168"/>
                    </a:lnTo>
                    <a:cubicBezTo>
                      <a:pt x="85366" y="871168"/>
                      <a:pt x="55815" y="858928"/>
                      <a:pt x="34028" y="837140"/>
                    </a:cubicBezTo>
                    <a:cubicBezTo>
                      <a:pt x="12240" y="815353"/>
                      <a:pt x="0" y="785802"/>
                      <a:pt x="0" y="754990"/>
                    </a:cubicBezTo>
                    <a:lnTo>
                      <a:pt x="0" y="116178"/>
                    </a:lnTo>
                    <a:cubicBezTo>
                      <a:pt x="0" y="85366"/>
                      <a:pt x="12240" y="55815"/>
                      <a:pt x="34028" y="34028"/>
                    </a:cubicBezTo>
                    <a:cubicBezTo>
                      <a:pt x="55815" y="12240"/>
                      <a:pt x="85366" y="0"/>
                      <a:pt x="116178" y="0"/>
                    </a:cubicBezTo>
                    <a:close/>
                  </a:path>
                </a:pathLst>
              </a:custGeom>
              <a:solidFill>
                <a:srgbClr val="FCFDFD"/>
              </a:solidFill>
            </p:spPr>
            <p:txBody>
              <a:bodyPr/>
              <a:lstStyle/>
              <a:p>
                <a:endParaRPr lang="en-US"/>
              </a:p>
            </p:txBody>
          </p:sp>
          <p:sp>
            <p:nvSpPr>
              <p:cNvPr id="20" name="TextBox 20"/>
              <p:cNvSpPr txBox="1"/>
              <p:nvPr/>
            </p:nvSpPr>
            <p:spPr>
              <a:xfrm>
                <a:off x="0" y="-38100"/>
                <a:ext cx="943963" cy="909268"/>
              </a:xfrm>
              <a:prstGeom prst="rect">
                <a:avLst/>
              </a:prstGeom>
            </p:spPr>
            <p:txBody>
              <a:bodyPr lIns="50800" tIns="50800" rIns="50800" bIns="50800" rtlCol="0" anchor="ctr"/>
              <a:lstStyle/>
              <a:p>
                <a:pPr algn="ctr">
                  <a:lnSpc>
                    <a:spcPts val="2659"/>
                  </a:lnSpc>
                </a:pPr>
                <a:endParaRPr/>
              </a:p>
            </p:txBody>
          </p:sp>
        </p:grpSp>
      </p:grpSp>
      <p:sp>
        <p:nvSpPr>
          <p:cNvPr id="21" name="TextBox 21"/>
          <p:cNvSpPr txBox="1"/>
          <p:nvPr/>
        </p:nvSpPr>
        <p:spPr>
          <a:xfrm>
            <a:off x="7093458" y="6088882"/>
            <a:ext cx="4101084" cy="1410335"/>
          </a:xfrm>
          <a:prstGeom prst="rect">
            <a:avLst/>
          </a:prstGeom>
        </p:spPr>
        <p:txBody>
          <a:bodyPr lIns="0" tIns="0" rIns="0" bIns="0" rtlCol="0" anchor="t">
            <a:spAutoFit/>
          </a:bodyPr>
          <a:lstStyle/>
          <a:p>
            <a:pPr algn="ctr">
              <a:lnSpc>
                <a:spcPts val="3640"/>
              </a:lnSpc>
              <a:spcBef>
                <a:spcPct val="0"/>
              </a:spcBef>
            </a:pPr>
            <a:r>
              <a:rPr lang="en-US" sz="2600">
                <a:solidFill>
                  <a:srgbClr val="F79B2E"/>
                </a:solidFill>
                <a:latin typeface="Calibri (MS)"/>
                <a:ea typeface="Calibri (MS)"/>
                <a:cs typeface="Calibri (MS)"/>
                <a:sym typeface="Calibri (MS)"/>
              </a:rPr>
              <a:t>of children enrolled in Head Start had at unmet oral health needs</a:t>
            </a:r>
          </a:p>
        </p:txBody>
      </p:sp>
      <p:sp>
        <p:nvSpPr>
          <p:cNvPr id="22" name="TextBox 22"/>
          <p:cNvSpPr txBox="1"/>
          <p:nvPr/>
        </p:nvSpPr>
        <p:spPr>
          <a:xfrm>
            <a:off x="7092992" y="4383446"/>
            <a:ext cx="4101084" cy="1530349"/>
          </a:xfrm>
          <a:prstGeom prst="rect">
            <a:avLst/>
          </a:prstGeom>
        </p:spPr>
        <p:txBody>
          <a:bodyPr lIns="0" tIns="0" rIns="0" bIns="0" rtlCol="0" anchor="t">
            <a:spAutoFit/>
          </a:bodyPr>
          <a:lstStyle/>
          <a:p>
            <a:pPr algn="ctr">
              <a:lnSpc>
                <a:spcPts val="11200"/>
              </a:lnSpc>
              <a:spcBef>
                <a:spcPct val="0"/>
              </a:spcBef>
            </a:pPr>
            <a:r>
              <a:rPr lang="en-US" sz="8000">
                <a:solidFill>
                  <a:srgbClr val="F79B2E"/>
                </a:solidFill>
                <a:latin typeface="Calibri (MS)"/>
                <a:ea typeface="Calibri (MS)"/>
                <a:cs typeface="Calibri (MS)"/>
                <a:sym typeface="Calibri (MS)"/>
              </a:rPr>
              <a:t>70% </a:t>
            </a:r>
          </a:p>
        </p:txBody>
      </p:sp>
      <p:sp>
        <p:nvSpPr>
          <p:cNvPr id="23" name="TextBox 23"/>
          <p:cNvSpPr txBox="1"/>
          <p:nvPr/>
        </p:nvSpPr>
        <p:spPr>
          <a:xfrm>
            <a:off x="7093458" y="3921975"/>
            <a:ext cx="4101084" cy="495935"/>
          </a:xfrm>
          <a:prstGeom prst="rect">
            <a:avLst/>
          </a:prstGeom>
        </p:spPr>
        <p:txBody>
          <a:bodyPr lIns="0" tIns="0" rIns="0" bIns="0" rtlCol="0" anchor="t">
            <a:spAutoFit/>
          </a:bodyPr>
          <a:lstStyle/>
          <a:p>
            <a:pPr algn="ctr">
              <a:lnSpc>
                <a:spcPts val="3640"/>
              </a:lnSpc>
              <a:spcBef>
                <a:spcPct val="0"/>
              </a:spcBef>
            </a:pPr>
            <a:r>
              <a:rPr lang="en-US" sz="2600">
                <a:solidFill>
                  <a:srgbClr val="F79B2E"/>
                </a:solidFill>
                <a:latin typeface="Calibri (MS)"/>
                <a:ea typeface="Calibri (MS)"/>
                <a:cs typeface="Calibri (MS)"/>
                <a:sym typeface="Calibri (MS)"/>
              </a:rPr>
              <a:t>Nearly...</a:t>
            </a:r>
          </a:p>
        </p:txBody>
      </p:sp>
      <p:grpSp>
        <p:nvGrpSpPr>
          <p:cNvPr id="24" name="Group 24"/>
          <p:cNvGrpSpPr/>
          <p:nvPr/>
        </p:nvGrpSpPr>
        <p:grpSpPr>
          <a:xfrm>
            <a:off x="12391120" y="3236980"/>
            <a:ext cx="4870053" cy="4687097"/>
            <a:chOff x="0" y="0"/>
            <a:chExt cx="6493405" cy="6249462"/>
          </a:xfrm>
        </p:grpSpPr>
        <p:grpSp>
          <p:nvGrpSpPr>
            <p:cNvPr id="25" name="Group 25"/>
            <p:cNvGrpSpPr/>
            <p:nvPr/>
          </p:nvGrpSpPr>
          <p:grpSpPr>
            <a:xfrm>
              <a:off x="0" y="0"/>
              <a:ext cx="6493405" cy="6249462"/>
              <a:chOff x="0" y="0"/>
              <a:chExt cx="1012708" cy="974663"/>
            </a:xfrm>
          </p:grpSpPr>
          <p:sp>
            <p:nvSpPr>
              <p:cNvPr id="26" name="Freeform 26"/>
              <p:cNvSpPr/>
              <p:nvPr/>
            </p:nvSpPr>
            <p:spPr>
              <a:xfrm>
                <a:off x="0" y="0"/>
                <a:ext cx="1012708" cy="974663"/>
              </a:xfrm>
              <a:custGeom>
                <a:avLst/>
                <a:gdLst/>
                <a:ahLst/>
                <a:cxnLst/>
                <a:rect l="l" t="t" r="r" b="b"/>
                <a:pathLst>
                  <a:path w="1012708" h="974663">
                    <a:moveTo>
                      <a:pt x="108291" y="0"/>
                    </a:moveTo>
                    <a:lnTo>
                      <a:pt x="904417" y="0"/>
                    </a:lnTo>
                    <a:cubicBezTo>
                      <a:pt x="964224" y="0"/>
                      <a:pt x="1012708" y="48484"/>
                      <a:pt x="1012708" y="108291"/>
                    </a:cubicBezTo>
                    <a:lnTo>
                      <a:pt x="1012708" y="866371"/>
                    </a:lnTo>
                    <a:cubicBezTo>
                      <a:pt x="1012708" y="926179"/>
                      <a:pt x="964224" y="974663"/>
                      <a:pt x="904417" y="974663"/>
                    </a:cubicBezTo>
                    <a:lnTo>
                      <a:pt x="108291" y="974663"/>
                    </a:lnTo>
                    <a:cubicBezTo>
                      <a:pt x="48484" y="974663"/>
                      <a:pt x="0" y="926179"/>
                      <a:pt x="0" y="866371"/>
                    </a:cubicBezTo>
                    <a:lnTo>
                      <a:pt x="0" y="108291"/>
                    </a:lnTo>
                    <a:cubicBezTo>
                      <a:pt x="0" y="48484"/>
                      <a:pt x="48484" y="0"/>
                      <a:pt x="108291" y="0"/>
                    </a:cubicBezTo>
                    <a:close/>
                  </a:path>
                </a:pathLst>
              </a:custGeom>
              <a:solidFill>
                <a:srgbClr val="009CA6"/>
              </a:solidFill>
            </p:spPr>
            <p:txBody>
              <a:bodyPr/>
              <a:lstStyle/>
              <a:p>
                <a:endParaRPr lang="en-US"/>
              </a:p>
            </p:txBody>
          </p:sp>
          <p:sp>
            <p:nvSpPr>
              <p:cNvPr id="27" name="TextBox 27"/>
              <p:cNvSpPr txBox="1"/>
              <p:nvPr/>
            </p:nvSpPr>
            <p:spPr>
              <a:xfrm>
                <a:off x="0" y="-38100"/>
                <a:ext cx="1012708" cy="1012763"/>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220395" y="331801"/>
              <a:ext cx="6052615" cy="5585861"/>
              <a:chOff x="0" y="0"/>
              <a:chExt cx="943963" cy="871168"/>
            </a:xfrm>
          </p:grpSpPr>
          <p:sp>
            <p:nvSpPr>
              <p:cNvPr id="29" name="Freeform 29"/>
              <p:cNvSpPr/>
              <p:nvPr/>
            </p:nvSpPr>
            <p:spPr>
              <a:xfrm>
                <a:off x="0" y="0"/>
                <a:ext cx="943963" cy="871168"/>
              </a:xfrm>
              <a:custGeom>
                <a:avLst/>
                <a:gdLst/>
                <a:ahLst/>
                <a:cxnLst/>
                <a:rect l="l" t="t" r="r" b="b"/>
                <a:pathLst>
                  <a:path w="943963" h="871168">
                    <a:moveTo>
                      <a:pt x="116178" y="0"/>
                    </a:moveTo>
                    <a:lnTo>
                      <a:pt x="827785" y="0"/>
                    </a:lnTo>
                    <a:cubicBezTo>
                      <a:pt x="858597" y="0"/>
                      <a:pt x="888147" y="12240"/>
                      <a:pt x="909935" y="34028"/>
                    </a:cubicBezTo>
                    <a:cubicBezTo>
                      <a:pt x="931722" y="55815"/>
                      <a:pt x="943963" y="85366"/>
                      <a:pt x="943963" y="116178"/>
                    </a:cubicBezTo>
                    <a:lnTo>
                      <a:pt x="943963" y="754990"/>
                    </a:lnTo>
                    <a:cubicBezTo>
                      <a:pt x="943963" y="785802"/>
                      <a:pt x="931722" y="815353"/>
                      <a:pt x="909935" y="837140"/>
                    </a:cubicBezTo>
                    <a:cubicBezTo>
                      <a:pt x="888147" y="858928"/>
                      <a:pt x="858597" y="871168"/>
                      <a:pt x="827785" y="871168"/>
                    </a:cubicBezTo>
                    <a:lnTo>
                      <a:pt x="116178" y="871168"/>
                    </a:lnTo>
                    <a:cubicBezTo>
                      <a:pt x="85366" y="871168"/>
                      <a:pt x="55815" y="858928"/>
                      <a:pt x="34028" y="837140"/>
                    </a:cubicBezTo>
                    <a:cubicBezTo>
                      <a:pt x="12240" y="815353"/>
                      <a:pt x="0" y="785802"/>
                      <a:pt x="0" y="754990"/>
                    </a:cubicBezTo>
                    <a:lnTo>
                      <a:pt x="0" y="116178"/>
                    </a:lnTo>
                    <a:cubicBezTo>
                      <a:pt x="0" y="85366"/>
                      <a:pt x="12240" y="55815"/>
                      <a:pt x="34028" y="34028"/>
                    </a:cubicBezTo>
                    <a:cubicBezTo>
                      <a:pt x="55815" y="12240"/>
                      <a:pt x="85366" y="0"/>
                      <a:pt x="116178" y="0"/>
                    </a:cubicBezTo>
                    <a:close/>
                  </a:path>
                </a:pathLst>
              </a:custGeom>
              <a:solidFill>
                <a:srgbClr val="FCFDFD"/>
              </a:solidFill>
            </p:spPr>
            <p:txBody>
              <a:bodyPr/>
              <a:lstStyle/>
              <a:p>
                <a:endParaRPr lang="en-US"/>
              </a:p>
            </p:txBody>
          </p:sp>
          <p:sp>
            <p:nvSpPr>
              <p:cNvPr id="30" name="TextBox 30"/>
              <p:cNvSpPr txBox="1"/>
              <p:nvPr/>
            </p:nvSpPr>
            <p:spPr>
              <a:xfrm>
                <a:off x="0" y="-38100"/>
                <a:ext cx="943963" cy="909268"/>
              </a:xfrm>
              <a:prstGeom prst="rect">
                <a:avLst/>
              </a:prstGeom>
            </p:spPr>
            <p:txBody>
              <a:bodyPr lIns="50800" tIns="50800" rIns="50800" bIns="50800" rtlCol="0" anchor="ctr"/>
              <a:lstStyle/>
              <a:p>
                <a:pPr algn="ctr">
                  <a:lnSpc>
                    <a:spcPts val="2659"/>
                  </a:lnSpc>
                </a:pPr>
                <a:endParaRPr/>
              </a:p>
            </p:txBody>
          </p:sp>
        </p:grpSp>
      </p:grpSp>
      <p:sp>
        <p:nvSpPr>
          <p:cNvPr id="31" name="TextBox 31"/>
          <p:cNvSpPr txBox="1"/>
          <p:nvPr/>
        </p:nvSpPr>
        <p:spPr>
          <a:xfrm>
            <a:off x="12678945" y="5984624"/>
            <a:ext cx="4294403" cy="1410335"/>
          </a:xfrm>
          <a:prstGeom prst="rect">
            <a:avLst/>
          </a:prstGeom>
        </p:spPr>
        <p:txBody>
          <a:bodyPr lIns="0" tIns="0" rIns="0" bIns="0" rtlCol="0" anchor="t">
            <a:spAutoFit/>
          </a:bodyPr>
          <a:lstStyle/>
          <a:p>
            <a:pPr algn="ctr">
              <a:lnSpc>
                <a:spcPts val="3639"/>
              </a:lnSpc>
              <a:spcBef>
                <a:spcPct val="0"/>
              </a:spcBef>
            </a:pPr>
            <a:r>
              <a:rPr lang="en-US" sz="2599">
                <a:solidFill>
                  <a:srgbClr val="F79B2E"/>
                </a:solidFill>
                <a:latin typeface="Calibri (MS)"/>
                <a:ea typeface="Calibri (MS)"/>
                <a:cs typeface="Calibri (MS)"/>
                <a:sym typeface="Calibri (MS)"/>
              </a:rPr>
              <a:t>of pregnant Medicaid members received at least 1 preventive service before delivery</a:t>
            </a:r>
          </a:p>
        </p:txBody>
      </p:sp>
      <p:sp>
        <p:nvSpPr>
          <p:cNvPr id="32" name="TextBox 32"/>
          <p:cNvSpPr txBox="1"/>
          <p:nvPr/>
        </p:nvSpPr>
        <p:spPr>
          <a:xfrm>
            <a:off x="12834425" y="4211637"/>
            <a:ext cx="4101084" cy="1539876"/>
          </a:xfrm>
          <a:prstGeom prst="rect">
            <a:avLst/>
          </a:prstGeom>
        </p:spPr>
        <p:txBody>
          <a:bodyPr lIns="0" tIns="0" rIns="0" bIns="0" rtlCol="0" anchor="t">
            <a:spAutoFit/>
          </a:bodyPr>
          <a:lstStyle/>
          <a:p>
            <a:pPr algn="ctr">
              <a:lnSpc>
                <a:spcPts val="11199"/>
              </a:lnSpc>
              <a:spcBef>
                <a:spcPct val="0"/>
              </a:spcBef>
            </a:pPr>
            <a:r>
              <a:rPr lang="en-US" sz="7999">
                <a:solidFill>
                  <a:srgbClr val="F79B2E"/>
                </a:solidFill>
                <a:latin typeface="Calibri (MS)"/>
                <a:ea typeface="Calibri (MS)"/>
                <a:cs typeface="Calibri (MS)"/>
                <a:sym typeface="Calibri (MS)"/>
              </a:rPr>
              <a:t>20%</a:t>
            </a:r>
          </a:p>
        </p:txBody>
      </p:sp>
      <p:sp>
        <p:nvSpPr>
          <p:cNvPr id="33" name="TextBox 33"/>
          <p:cNvSpPr txBox="1"/>
          <p:nvPr/>
        </p:nvSpPr>
        <p:spPr>
          <a:xfrm>
            <a:off x="12834425" y="3921975"/>
            <a:ext cx="4101084" cy="495935"/>
          </a:xfrm>
          <a:prstGeom prst="rect">
            <a:avLst/>
          </a:prstGeom>
        </p:spPr>
        <p:txBody>
          <a:bodyPr lIns="0" tIns="0" rIns="0" bIns="0" rtlCol="0" anchor="t">
            <a:spAutoFit/>
          </a:bodyPr>
          <a:lstStyle/>
          <a:p>
            <a:pPr algn="ctr">
              <a:lnSpc>
                <a:spcPts val="3639"/>
              </a:lnSpc>
              <a:spcBef>
                <a:spcPct val="0"/>
              </a:spcBef>
            </a:pPr>
            <a:r>
              <a:rPr lang="en-US" sz="2599">
                <a:solidFill>
                  <a:srgbClr val="F79B2E"/>
                </a:solidFill>
                <a:latin typeface="Calibri (MS)"/>
                <a:ea typeface="Calibri (MS)"/>
                <a:cs typeface="Calibri (MS)"/>
                <a:sym typeface="Calibri (MS)"/>
              </a:rPr>
              <a:t>Less than... </a:t>
            </a:r>
          </a:p>
        </p:txBody>
      </p:sp>
      <p:sp>
        <p:nvSpPr>
          <p:cNvPr id="34" name="TextBox 34"/>
          <p:cNvSpPr txBox="1"/>
          <p:nvPr/>
        </p:nvSpPr>
        <p:spPr>
          <a:xfrm>
            <a:off x="1026831" y="1921747"/>
            <a:ext cx="11807594" cy="570028"/>
          </a:xfrm>
          <a:prstGeom prst="rect">
            <a:avLst/>
          </a:prstGeom>
        </p:spPr>
        <p:txBody>
          <a:bodyPr lIns="0" tIns="0" rIns="0" bIns="0" rtlCol="0" anchor="t">
            <a:spAutoFit/>
          </a:bodyPr>
          <a:lstStyle/>
          <a:p>
            <a:pPr algn="l">
              <a:lnSpc>
                <a:spcPts val="4800"/>
              </a:lnSpc>
            </a:pPr>
            <a:r>
              <a:rPr lang="en-US" sz="3200">
                <a:solidFill>
                  <a:schemeClr val="bg1">
                    <a:lumMod val="50000"/>
                  </a:schemeClr>
                </a:solidFill>
                <a:latin typeface="Calibri (MS)"/>
                <a:ea typeface="Calibri (MS)"/>
                <a:cs typeface="Calibri (MS)"/>
                <a:sym typeface="Calibri (MS)"/>
              </a:rPr>
              <a:t>According to the most recent Illinois Oral Health Surveillance Brief: </a:t>
            </a:r>
          </a:p>
        </p:txBody>
      </p:sp>
      <p:sp>
        <p:nvSpPr>
          <p:cNvPr id="35" name="TextBox 35"/>
          <p:cNvSpPr txBox="1"/>
          <p:nvPr/>
        </p:nvSpPr>
        <p:spPr>
          <a:xfrm>
            <a:off x="10745981" y="9279255"/>
            <a:ext cx="7542019" cy="1007745"/>
          </a:xfrm>
          <a:prstGeom prst="rect">
            <a:avLst/>
          </a:prstGeom>
        </p:spPr>
        <p:txBody>
          <a:bodyPr lIns="0" tIns="0" rIns="0" bIns="0" rtlCol="0" anchor="t">
            <a:spAutoFit/>
          </a:bodyPr>
          <a:lstStyle/>
          <a:p>
            <a:pPr algn="l">
              <a:lnSpc>
                <a:spcPts val="1950"/>
              </a:lnSpc>
            </a:pPr>
            <a:r>
              <a:rPr lang="en-US" sz="1300">
                <a:solidFill>
                  <a:schemeClr val="bg1">
                    <a:lumMod val="50000"/>
                  </a:schemeClr>
                </a:solidFill>
                <a:latin typeface="Calibri (MS)"/>
                <a:ea typeface="Calibri (MS)"/>
                <a:cs typeface="Calibri (MS)"/>
                <a:sym typeface="Calibri (MS)"/>
              </a:rPr>
              <a:t>Source: Illinois Department of Public Health. (2023, Fall). Illinois Oral Health Surveillance Brief. Illinois Department of Public Health. https://dph.illinois.gov/content/dam/soi/en/web/idph/publications/idph/topics-and-services/prevention-wellness/oral-health/oral-health-data/oral-health-surveillance-brief-2018-2022.pdf</a:t>
            </a:r>
          </a:p>
          <a:p>
            <a:pPr algn="l">
              <a:lnSpc>
                <a:spcPts val="1950"/>
              </a:lnSpc>
            </a:pPr>
            <a:endParaRPr lang="en-US" sz="1300">
              <a:solidFill>
                <a:srgbClr val="000000"/>
              </a:solidFill>
              <a:latin typeface="Calibri (MS)"/>
              <a:ea typeface="Calibri (MS)"/>
              <a:cs typeface="Calibri (MS)"/>
              <a:sym typeface="Calibri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831" y="1472478"/>
            <a:ext cx="16234342" cy="57150"/>
          </a:xfrm>
          <a:prstGeom prst="line">
            <a:avLst/>
          </a:prstGeom>
          <a:ln w="38100" cap="rnd">
            <a:solidFill>
              <a:srgbClr val="F79B2E"/>
            </a:solidFill>
            <a:prstDash val="solid"/>
            <a:headEnd type="none" w="sm" len="sm"/>
            <a:tailEnd type="none" w="sm" len="sm"/>
          </a:ln>
        </p:spPr>
        <p:txBody>
          <a:bodyPr/>
          <a:lstStyle/>
          <a:p>
            <a:endParaRPr lang="en-US"/>
          </a:p>
        </p:txBody>
      </p:sp>
      <p:sp>
        <p:nvSpPr>
          <p:cNvPr id="3" name="TextBox 3"/>
          <p:cNvSpPr txBox="1"/>
          <p:nvPr/>
        </p:nvSpPr>
        <p:spPr>
          <a:xfrm>
            <a:off x="1027768" y="643004"/>
            <a:ext cx="16231532" cy="723900"/>
          </a:xfrm>
          <a:prstGeom prst="rect">
            <a:avLst/>
          </a:prstGeom>
        </p:spPr>
        <p:txBody>
          <a:bodyPr lIns="0" tIns="0" rIns="0" bIns="0" rtlCol="0" anchor="t">
            <a:spAutoFit/>
          </a:bodyPr>
          <a:lstStyle/>
          <a:p>
            <a:pPr algn="l">
              <a:lnSpc>
                <a:spcPts val="5039"/>
              </a:lnSpc>
            </a:pPr>
            <a:r>
              <a:rPr lang="en-US" sz="4199" b="1" spc="39">
                <a:solidFill>
                  <a:srgbClr val="009FA9"/>
                </a:solidFill>
                <a:latin typeface="Calibri (MS) Bold"/>
                <a:ea typeface="Calibri (MS) Bold"/>
                <a:cs typeface="Calibri (MS) Bold"/>
                <a:sym typeface="Calibri (MS) Bold"/>
              </a:rPr>
              <a:t>Oral Healthcare Workforce Shortages in Illinois</a:t>
            </a:r>
          </a:p>
        </p:txBody>
      </p:sp>
      <p:sp>
        <p:nvSpPr>
          <p:cNvPr id="4" name="TextBox 4"/>
          <p:cNvSpPr txBox="1"/>
          <p:nvPr/>
        </p:nvSpPr>
        <p:spPr>
          <a:xfrm>
            <a:off x="10839787" y="9511038"/>
            <a:ext cx="7448213" cy="760087"/>
          </a:xfrm>
          <a:prstGeom prst="rect">
            <a:avLst/>
          </a:prstGeom>
        </p:spPr>
        <p:txBody>
          <a:bodyPr lIns="0" tIns="0" rIns="0" bIns="0" rtlCol="0" anchor="t">
            <a:spAutoFit/>
          </a:bodyPr>
          <a:lstStyle/>
          <a:p>
            <a:pPr algn="l">
              <a:lnSpc>
                <a:spcPts val="1950"/>
              </a:lnSpc>
            </a:pPr>
            <a:r>
              <a:rPr lang="en-US" sz="1300">
                <a:solidFill>
                  <a:srgbClr val="000000"/>
                </a:solidFill>
                <a:latin typeface="Calibri (MS)"/>
                <a:ea typeface="Calibri (MS)"/>
                <a:cs typeface="Calibri (MS)"/>
                <a:sym typeface="Calibri (MS)"/>
              </a:rPr>
              <a:t>Source: KFF. (2024, December 31). Dental Care Health Professional Shortage Areas. KFF. https://www.kff.org/other/state-indicator/dental-care-health-professional-shortage-areas-hpsas/?currentTimeframe=0&amp;sortModel=%7B%22colId%22:%22Location%22,%22sort%22:%22asc%22%7D</a:t>
            </a:r>
          </a:p>
        </p:txBody>
      </p:sp>
      <p:sp>
        <p:nvSpPr>
          <p:cNvPr id="5" name="TextBox 5"/>
          <p:cNvSpPr txBox="1"/>
          <p:nvPr/>
        </p:nvSpPr>
        <p:spPr>
          <a:xfrm>
            <a:off x="1028700" y="2278142"/>
            <a:ext cx="7854166" cy="6278879"/>
          </a:xfrm>
          <a:prstGeom prst="rect">
            <a:avLst/>
          </a:prstGeom>
        </p:spPr>
        <p:txBody>
          <a:bodyPr lIns="0" tIns="0" rIns="0" bIns="0" rtlCol="0" anchor="t">
            <a:spAutoFit/>
          </a:bodyPr>
          <a:lstStyle/>
          <a:p>
            <a:pPr algn="l">
              <a:lnSpc>
                <a:spcPts val="4800"/>
              </a:lnSpc>
            </a:pPr>
            <a:r>
              <a:rPr lang="en-US" sz="3200">
                <a:solidFill>
                  <a:srgbClr val="000000"/>
                </a:solidFill>
                <a:latin typeface="Calibri (MS)"/>
                <a:ea typeface="Calibri (MS)"/>
                <a:cs typeface="Calibri (MS)"/>
                <a:sym typeface="Calibri (MS)"/>
              </a:rPr>
              <a:t>More than 2.1 million Illinois residents currently live in an area with a shortage of dental healthcare providers</a:t>
            </a:r>
          </a:p>
          <a:p>
            <a:pPr algn="l">
              <a:lnSpc>
                <a:spcPts val="4800"/>
              </a:lnSpc>
            </a:pPr>
            <a:endParaRPr lang="en-US" sz="3200">
              <a:solidFill>
                <a:srgbClr val="000000"/>
              </a:solidFill>
              <a:latin typeface="Calibri (MS)"/>
              <a:ea typeface="Calibri (MS)"/>
              <a:cs typeface="Calibri (MS)"/>
              <a:sym typeface="Calibri (MS)"/>
            </a:endParaRPr>
          </a:p>
          <a:p>
            <a:pPr algn="l">
              <a:lnSpc>
                <a:spcPts val="4800"/>
              </a:lnSpc>
            </a:pPr>
            <a:r>
              <a:rPr lang="en-US" sz="3200">
                <a:solidFill>
                  <a:srgbClr val="000000"/>
                </a:solidFill>
                <a:latin typeface="Calibri (MS)"/>
                <a:ea typeface="Calibri (MS)"/>
                <a:cs typeface="Calibri (MS)"/>
                <a:sym typeface="Calibri (MS)"/>
              </a:rPr>
              <a:t>From 2019-2022:</a:t>
            </a:r>
          </a:p>
          <a:p>
            <a:pPr marL="561349" lvl="1" indent="-280674" algn="l">
              <a:lnSpc>
                <a:spcPts val="3900"/>
              </a:lnSpc>
              <a:buFont typeface="Arial"/>
              <a:buChar char="•"/>
            </a:pPr>
            <a:r>
              <a:rPr lang="en-US" sz="2600">
                <a:solidFill>
                  <a:srgbClr val="000000"/>
                </a:solidFill>
                <a:latin typeface="Calibri (MS)"/>
                <a:ea typeface="Calibri (MS)"/>
                <a:cs typeface="Calibri (MS)"/>
                <a:sym typeface="Calibri (MS)"/>
              </a:rPr>
              <a:t>Decrease of 537 (19%) Medicaid dentists submitting at least one claim per year</a:t>
            </a:r>
          </a:p>
          <a:p>
            <a:pPr marL="561349" lvl="1" indent="-280674" algn="l">
              <a:lnSpc>
                <a:spcPts val="3900"/>
              </a:lnSpc>
              <a:buFont typeface="Arial"/>
              <a:buChar char="•"/>
            </a:pPr>
            <a:r>
              <a:rPr lang="en-US" sz="2600">
                <a:solidFill>
                  <a:srgbClr val="000000"/>
                </a:solidFill>
                <a:latin typeface="Calibri (MS)"/>
                <a:ea typeface="Calibri (MS)"/>
                <a:cs typeface="Calibri (MS)"/>
                <a:sym typeface="Calibri (MS)"/>
              </a:rPr>
              <a:t>Decrease of 837 (41%) Medicaid dentists submitting at least 50 claims per year</a:t>
            </a:r>
          </a:p>
          <a:p>
            <a:pPr algn="l">
              <a:lnSpc>
                <a:spcPts val="4800"/>
              </a:lnSpc>
            </a:pPr>
            <a:endParaRPr lang="en-US" sz="2600">
              <a:solidFill>
                <a:srgbClr val="000000"/>
              </a:solidFill>
              <a:latin typeface="Calibri (MS)"/>
              <a:ea typeface="Calibri (MS)"/>
              <a:cs typeface="Calibri (MS)"/>
              <a:sym typeface="Calibri (MS)"/>
            </a:endParaRPr>
          </a:p>
          <a:p>
            <a:pPr algn="l">
              <a:lnSpc>
                <a:spcPts val="4800"/>
              </a:lnSpc>
            </a:pPr>
            <a:endParaRPr lang="en-US" sz="2600">
              <a:solidFill>
                <a:srgbClr val="000000"/>
              </a:solidFill>
              <a:latin typeface="Calibri (MS)"/>
              <a:ea typeface="Calibri (MS)"/>
              <a:cs typeface="Calibri (MS)"/>
              <a:sym typeface="Calibri (MS)"/>
            </a:endParaRPr>
          </a:p>
        </p:txBody>
      </p:sp>
      <p:pic>
        <p:nvPicPr>
          <p:cNvPr id="6" name="Picture 6"/>
          <p:cNvPicPr>
            <a:picLocks noChangeAspect="1"/>
          </p:cNvPicPr>
          <p:nvPr/>
        </p:nvPicPr>
        <p:blipFill>
          <a:blip r:embed="rId3"/>
          <a:stretch>
            <a:fillRect/>
          </a:stretch>
        </p:blipFill>
        <p:spPr>
          <a:xfrm>
            <a:off x="8771962" y="1888549"/>
            <a:ext cx="10062895" cy="8146737"/>
          </a:xfrm>
          <a:prstGeom prst="rect">
            <a:avLst/>
          </a:prstGeom>
        </p:spPr>
      </p:pic>
      <p:sp>
        <p:nvSpPr>
          <p:cNvPr id="7" name="TextBox 7"/>
          <p:cNvSpPr txBox="1"/>
          <p:nvPr/>
        </p:nvSpPr>
        <p:spPr>
          <a:xfrm>
            <a:off x="9318820" y="1786428"/>
            <a:ext cx="8969180" cy="560070"/>
          </a:xfrm>
          <a:prstGeom prst="rect">
            <a:avLst/>
          </a:prstGeom>
        </p:spPr>
        <p:txBody>
          <a:bodyPr lIns="0" tIns="0" rIns="0" bIns="0" rtlCol="0" anchor="t">
            <a:spAutoFit/>
          </a:bodyPr>
          <a:lstStyle/>
          <a:p>
            <a:pPr algn="ctr">
              <a:lnSpc>
                <a:spcPts val="4199"/>
              </a:lnSpc>
            </a:pPr>
            <a:r>
              <a:rPr lang="en-US" sz="2799" i="1">
                <a:solidFill>
                  <a:srgbClr val="000000"/>
                </a:solidFill>
                <a:latin typeface="Calibri (MS) Italics"/>
                <a:ea typeface="Calibri (MS) Italics"/>
                <a:cs typeface="Calibri (MS) Italics"/>
                <a:sym typeface="Calibri (MS) Italics"/>
              </a:rPr>
              <a:t>Number of Illinois dentists participating in Medicaid</a:t>
            </a:r>
          </a:p>
        </p:txBody>
      </p:sp>
      <p:sp>
        <p:nvSpPr>
          <p:cNvPr id="8" name="TextBox 8"/>
          <p:cNvSpPr txBox="1"/>
          <p:nvPr/>
        </p:nvSpPr>
        <p:spPr>
          <a:xfrm>
            <a:off x="9318820" y="2254872"/>
            <a:ext cx="8969180" cy="449580"/>
          </a:xfrm>
          <a:prstGeom prst="rect">
            <a:avLst/>
          </a:prstGeom>
        </p:spPr>
        <p:txBody>
          <a:bodyPr lIns="0" tIns="0" rIns="0" bIns="0" rtlCol="0" anchor="t">
            <a:spAutoFit/>
          </a:bodyPr>
          <a:lstStyle/>
          <a:p>
            <a:pPr algn="ctr">
              <a:lnSpc>
                <a:spcPts val="3300"/>
              </a:lnSpc>
            </a:pPr>
            <a:r>
              <a:rPr lang="en-US" sz="2200" i="1">
                <a:solidFill>
                  <a:srgbClr val="000000"/>
                </a:solidFill>
                <a:latin typeface="Calibri (MS) Italics"/>
                <a:ea typeface="Calibri (MS) Italics"/>
                <a:cs typeface="Calibri (MS) Italics"/>
                <a:sym typeface="Calibri (MS) Italics"/>
              </a:rPr>
              <a:t>Illinois Oral Health Surveillance Brief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IEM Fonts">
      <a:majorFont>
        <a:latin typeface="Segoe UI Semi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FE5113F8219D43BB4E9BB9F99CACC7" ma:contentTypeVersion="18" ma:contentTypeDescription="Create a new document." ma:contentTypeScope="" ma:versionID="6acf77b911bfb996bf80b368ec151582">
  <xsd:schema xmlns:xsd="http://www.w3.org/2001/XMLSchema" xmlns:xs="http://www.w3.org/2001/XMLSchema" xmlns:p="http://schemas.microsoft.com/office/2006/metadata/properties" xmlns:ns2="248e5353-e643-41ae-92df-508dad6c6e11" xmlns:ns3="b0c84493-f6d4-4d80-91d6-313e2f841971" targetNamespace="http://schemas.microsoft.com/office/2006/metadata/properties" ma:root="true" ma:fieldsID="a59b14c8dcd03f60f0b347d34fa27bb7" ns2:_="" ns3:_="">
    <xsd:import namespace="248e5353-e643-41ae-92df-508dad6c6e11"/>
    <xsd:import namespace="b0c84493-f6d4-4d80-91d6-313e2f84197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e5353-e643-41ae-92df-508dad6c6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f659614-1dbd-4411-8a8e-0a0ed7cfa95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c84493-f6d4-4d80-91d6-313e2f84197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81cb9c7-cc25-4bd8-81b2-ccc0d17b70cb}" ma:internalName="TaxCatchAll" ma:showField="CatchAllData" ma:web="b0c84493-f6d4-4d80-91d6-313e2f8419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0c84493-f6d4-4d80-91d6-313e2f841971" xsi:nil="true"/>
    <lcf76f155ced4ddcb4097134ff3c332f xmlns="248e5353-e643-41ae-92df-508dad6c6e1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79A02A-9D11-4B9B-838F-AEC22C98117C}">
  <ds:schemaRefs>
    <ds:schemaRef ds:uri="248e5353-e643-41ae-92df-508dad6c6e11"/>
    <ds:schemaRef ds:uri="b0c84493-f6d4-4d80-91d6-313e2f8419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4B2ABF-6880-4FB4-8179-6383F32BFC3B}">
  <ds:schemaRefs>
    <ds:schemaRef ds:uri="248e5353-e643-41ae-92df-508dad6c6e11"/>
    <ds:schemaRef ds:uri="b0c84493-f6d4-4d80-91d6-313e2f8419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3D16B0F-D2FB-42A7-965A-2075F598BB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TotalTime>
  <Words>5760</Words>
  <Application>Microsoft Office PowerPoint</Application>
  <PresentationFormat>Custom</PresentationFormat>
  <Paragraphs>522</Paragraphs>
  <Slides>39</Slides>
  <Notes>36</Notes>
  <HiddenSlides>2</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39</vt:i4>
      </vt:variant>
    </vt:vector>
  </HeadingPairs>
  <TitlesOfParts>
    <vt:vector size="61" baseType="lpstr">
      <vt:lpstr>Calibri (MS) Italics</vt:lpstr>
      <vt:lpstr>BlinkMacSystemFont</vt:lpstr>
      <vt:lpstr>Segoe UI Semilight</vt:lpstr>
      <vt:lpstr>Calibri (MS)</vt:lpstr>
      <vt:lpstr>Wingdings</vt:lpstr>
      <vt:lpstr>Arial</vt:lpstr>
      <vt:lpstr>Berlin Sans FB</vt:lpstr>
      <vt:lpstr>Merriweather</vt:lpstr>
      <vt:lpstr>Aptos Display</vt:lpstr>
      <vt:lpstr>Inter</vt:lpstr>
      <vt:lpstr>Avenir Next LT Pro</vt:lpstr>
      <vt:lpstr>Symbol</vt:lpstr>
      <vt:lpstr>Segoe UI Semibold</vt:lpstr>
      <vt:lpstr>Calibri</vt:lpstr>
      <vt:lpstr>Aptos</vt:lpstr>
      <vt:lpstr>Franklin Gothic Book</vt:lpstr>
      <vt:lpstr>Canva Sans</vt:lpstr>
      <vt:lpstr>Calibri (MS) Bold</vt:lpstr>
      <vt:lpstr>Segoe UI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HelpGuideThrive Capacity Center :  A CHW Support Center</vt:lpstr>
      <vt:lpstr>CHWS Overview</vt:lpstr>
      <vt:lpstr>PowerPoint Presentation</vt:lpstr>
      <vt:lpstr>PowerPoint Presentation</vt:lpstr>
      <vt:lpstr>PowerPoint Presentation</vt:lpstr>
      <vt:lpstr>PowerPoint Presentation</vt:lpstr>
      <vt:lpstr>Increased Efficiency and Proactive Problem Solving </vt:lpstr>
      <vt:lpstr>Enhanced Collaboration and Shared Best Practices </vt:lpstr>
      <vt:lpstr>Reduced Costs and understanding the Nuances of WIC Restrictions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Enhanced Pathways to Oral Health for Women, Infants, &amp; Children Initiative</dc:title>
  <dc:creator>Zachary Wilder</dc:creator>
  <cp:lastModifiedBy>Zachary Wilder</cp:lastModifiedBy>
  <cp:revision>1</cp:revision>
  <dcterms:created xsi:type="dcterms:W3CDTF">2006-08-16T00:00:00Z</dcterms:created>
  <dcterms:modified xsi:type="dcterms:W3CDTF">2025-05-22T14:46:38Z</dcterms:modified>
  <dc:identifier>DAGnRNWsTHM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0x01010039FE5113F8219D43BB4E9BB9F99CACC7</vt:lpwstr>
  </property>
  <property fmtid="{D5CDD505-2E9C-101B-9397-08002B2CF9AE}" pid="3" name="MediaServiceImageTags">
    <vt:lpwstr/>
  </property>
</Properties>
</file>